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1" r:id="rId2"/>
    <p:sldId id="261" r:id="rId3"/>
    <p:sldId id="259" r:id="rId4"/>
    <p:sldId id="258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83" r:id="rId22"/>
    <p:sldId id="282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5" r:id="rId34"/>
    <p:sldId id="294" r:id="rId35"/>
    <p:sldId id="296" r:id="rId36"/>
    <p:sldId id="297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897EA6-D8A6-47BD-9E97-5783423A7588}" type="datetimeFigureOut">
              <a:rPr lang="en-US" smtClean="0"/>
              <a:pPr/>
              <a:t>9/1/2020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46743B9D-4871-4C93-93A4-FEC316A31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art.org/en/henri-de-toulouse-lautrec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Artworks That Show Color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ages.metmuseum.org/CRDImages/ma/web-large/DP368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457200"/>
            <a:ext cx="4848225" cy="59531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2514600"/>
            <a:ext cx="1833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Roy Lichtenstein</a:t>
            </a:r>
          </a:p>
          <a:p>
            <a:r>
              <a:rPr lang="en-US" dirty="0" smtClean="0"/>
              <a:t>Stepping </a:t>
            </a:r>
            <a:r>
              <a:rPr lang="en-US" dirty="0"/>
              <a:t>Out</a:t>
            </a:r>
          </a:p>
          <a:p>
            <a:r>
              <a:rPr lang="en-US" dirty="0" smtClean="0"/>
              <a:t>1978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mages.metmuseum.org/CRDImages/gr/web-large/DP122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81000"/>
            <a:ext cx="4419600" cy="59531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2743200"/>
            <a:ext cx="20525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Glass garland </a:t>
            </a:r>
            <a:r>
              <a:rPr lang="en-US" b="1" dirty="0" smtClean="0"/>
              <a:t>bowl</a:t>
            </a:r>
            <a:endParaRPr lang="en-US" dirty="0" smtClean="0"/>
          </a:p>
          <a:p>
            <a:r>
              <a:rPr lang="en-US" dirty="0" smtClean="0"/>
              <a:t>late </a:t>
            </a:r>
            <a:r>
              <a:rPr lang="en-US" dirty="0"/>
              <a:t>1st century B.C.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Ambassadeurs Aristide Bruant in his cabaret - Henri de Toulouse-Lautr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09600"/>
            <a:ext cx="3886200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26670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 smtClean="0">
                <a:hlinkClick r:id="rId3"/>
              </a:rPr>
              <a:t>Henri de Toulouse-Lautrec</a:t>
            </a:r>
            <a:endParaRPr lang="en-US" dirty="0" smtClean="0"/>
          </a:p>
          <a:p>
            <a:pPr fontAlgn="base"/>
            <a:r>
              <a:rPr lang="en-US" dirty="0" err="1" smtClean="0"/>
              <a:t>Ambassadeurs</a:t>
            </a:r>
            <a:r>
              <a:rPr lang="en-US" dirty="0" smtClean="0"/>
              <a:t> </a:t>
            </a:r>
            <a:r>
              <a:rPr lang="en-US" dirty="0"/>
              <a:t>Aristide </a:t>
            </a:r>
            <a:r>
              <a:rPr lang="en-US" dirty="0" err="1"/>
              <a:t>Bruant</a:t>
            </a:r>
            <a:r>
              <a:rPr lang="en-US" dirty="0"/>
              <a:t> In His Cabaret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1892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Complementary </a:t>
            </a:r>
            <a:r>
              <a:rPr lang="en-US" dirty="0"/>
              <a:t>Colors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www.albrightknox.org/image/?action=resize&amp;m_w=1040&amp;m_h=1440&amp;path=/uploads/images/collections/Rufino_Tamayo_Women_of_Tehuantep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33400"/>
            <a:ext cx="6668117" cy="3962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4876800"/>
            <a:ext cx="24360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cap="all" dirty="0" smtClean="0"/>
              <a:t>RUFINO </a:t>
            </a:r>
            <a:r>
              <a:rPr lang="en-US" b="1" u="sng" cap="all" dirty="0" err="1" smtClean="0"/>
              <a:t>tAMAYO</a:t>
            </a:r>
            <a:endParaRPr lang="en-US" b="1" u="sng" cap="all" dirty="0" smtClean="0"/>
          </a:p>
          <a:p>
            <a:r>
              <a:rPr lang="en-US" i="1" cap="all" dirty="0" smtClean="0"/>
              <a:t>WOMEN </a:t>
            </a:r>
            <a:r>
              <a:rPr lang="en-US" i="1" cap="all" dirty="0"/>
              <a:t>OF </a:t>
            </a:r>
            <a:r>
              <a:rPr lang="en-US" i="1" cap="all" dirty="0" smtClean="0"/>
              <a:t>TEHUANTEPEC</a:t>
            </a:r>
            <a:endParaRPr lang="en-US" cap="all" dirty="0" smtClean="0"/>
          </a:p>
          <a:p>
            <a:r>
              <a:rPr lang="en-US" cap="all" dirty="0" smtClean="0"/>
              <a:t>1939</a:t>
            </a:r>
            <a:endParaRPr lang="en-US" cap="all" dirty="0"/>
          </a:p>
          <a:p>
            <a:endParaRPr lang="en-US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Complimentary Colors</a:t>
            </a:r>
            <a:br>
              <a:rPr lang="en-US" dirty="0" smtClean="0"/>
            </a:br>
            <a:r>
              <a:rPr lang="en-US" dirty="0" smtClean="0"/>
              <a:t>Red and Green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33400"/>
            <a:ext cx="448913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62000" y="2438400"/>
            <a:ext cx="205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Marc Chagall</a:t>
            </a:r>
          </a:p>
          <a:p>
            <a:pPr fontAlgn="base"/>
            <a:r>
              <a:rPr lang="en-US" i="1" dirty="0" smtClean="0"/>
              <a:t>I </a:t>
            </a:r>
            <a:r>
              <a:rPr lang="en-US" i="1" dirty="0"/>
              <a:t>and the Village</a:t>
            </a:r>
          </a:p>
          <a:p>
            <a:pPr fontAlgn="base"/>
            <a:r>
              <a:rPr lang="en-US" dirty="0"/>
              <a:t>1911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Utagawa Hiroshige (Ando) (Japanese, 1797-1858). &lt;em&gt;Plum Estate, Kameido (Kameido Umeyashiki), No. 30 from One Hundred Famous Views of Edo&lt;/em&gt;, 11th month of 1857. Woodblock print, Sheet: 14 3/16 x 9 1/4 in. (36 x 23.5 cm). Brooklyn Museum, Gift of Anna Ferris, 30.1478.30 (Photo: Brooklyn Museum, 30.1478.30_PS1.jpg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8600"/>
            <a:ext cx="4038600" cy="615405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2438400"/>
            <a:ext cx="28144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 smtClean="0"/>
              <a:t>Utagawa</a:t>
            </a:r>
            <a:r>
              <a:rPr lang="en-US" b="1" u="sng" dirty="0" smtClean="0"/>
              <a:t> Hiroshige (Ando)</a:t>
            </a:r>
          </a:p>
          <a:p>
            <a:r>
              <a:rPr lang="en-US" dirty="0" smtClean="0"/>
              <a:t>Sleeping </a:t>
            </a:r>
            <a:r>
              <a:rPr lang="en-US" dirty="0"/>
              <a:t>Dragon Plum</a:t>
            </a:r>
            <a:endParaRPr lang="en-US" dirty="0" smtClean="0"/>
          </a:p>
          <a:p>
            <a:r>
              <a:rPr lang="en-US" dirty="0"/>
              <a:t>1857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5/5e/Vincent_Willem_van_Gogh_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800"/>
            <a:ext cx="5467350" cy="42228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2590800"/>
            <a:ext cx="1928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Vincent van Gogh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Night </a:t>
            </a:r>
            <a:r>
              <a:rPr lang="en-US" i="1" dirty="0" smtClean="0"/>
              <a:t>Café</a:t>
            </a:r>
            <a:r>
              <a:rPr lang="en-US" dirty="0" smtClean="0"/>
              <a:t> </a:t>
            </a:r>
          </a:p>
          <a:p>
            <a:r>
              <a:rPr lang="en-US" dirty="0" smtClean="0"/>
              <a:t>1888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xed size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33400"/>
            <a:ext cx="4297473" cy="5867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26670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 smtClean="0"/>
              <a:t>Jan van Eyck</a:t>
            </a:r>
          </a:p>
          <a:p>
            <a:r>
              <a:rPr lang="nl-NL" dirty="0" smtClean="0"/>
              <a:t>The </a:t>
            </a:r>
            <a:r>
              <a:rPr lang="nl-NL" dirty="0"/>
              <a:t>Arnolfini Portrait</a:t>
            </a:r>
          </a:p>
          <a:p>
            <a:r>
              <a:rPr lang="nl-NL" dirty="0" smtClean="0"/>
              <a:t>1434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Primary Colors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images.metmuseum.org/CRDImages/ep/web-large/DT1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381000"/>
            <a:ext cx="4733925" cy="59531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2819400"/>
            <a:ext cx="304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 smtClean="0"/>
              <a:t>Vicent</a:t>
            </a:r>
            <a:r>
              <a:rPr lang="en-US" b="1" u="sng" dirty="0" smtClean="0"/>
              <a:t> van Gogh</a:t>
            </a:r>
          </a:p>
          <a:p>
            <a:r>
              <a:rPr lang="en-US" dirty="0" smtClean="0"/>
              <a:t>La </a:t>
            </a:r>
            <a:r>
              <a:rPr lang="en-US" dirty="0"/>
              <a:t>Berceuse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Woman Rocking a </a:t>
            </a:r>
            <a:r>
              <a:rPr lang="en-US" dirty="0" smtClean="0"/>
              <a:t>Cradle)</a:t>
            </a:r>
            <a:endParaRPr lang="en-US" dirty="0"/>
          </a:p>
          <a:p>
            <a:r>
              <a:rPr lang="en-US" dirty="0" smtClean="0"/>
              <a:t>1889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Complementary </a:t>
            </a:r>
            <a:r>
              <a:rPr lang="en-US" dirty="0" smtClean="0"/>
              <a:t>Colors </a:t>
            </a:r>
            <a:br>
              <a:rPr lang="en-US" dirty="0" smtClean="0"/>
            </a:br>
            <a:r>
              <a:rPr lang="en-US" dirty="0" smtClean="0"/>
              <a:t>Blue </a:t>
            </a:r>
            <a:r>
              <a:rPr lang="en-US" dirty="0"/>
              <a:t>and </a:t>
            </a:r>
            <a:r>
              <a:rPr lang="en-US" dirty="0" smtClean="0"/>
              <a:t>Orange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other and Child - Mary Cassat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57200"/>
            <a:ext cx="4619625" cy="5715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28956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Mary Cassatt</a:t>
            </a:r>
          </a:p>
          <a:p>
            <a:pPr fontAlgn="base"/>
            <a:r>
              <a:rPr lang="en-US" dirty="0" smtClean="0"/>
              <a:t>Mother </a:t>
            </a:r>
            <a:r>
              <a:rPr lang="en-US" dirty="0"/>
              <a:t>And Child</a:t>
            </a:r>
          </a:p>
          <a:p>
            <a:pPr fontAlgn="base"/>
            <a:r>
              <a:rPr lang="en-US" dirty="0" smtClean="0"/>
              <a:t>1890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le:SelbstPortrait V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4600575" cy="57054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28956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Vincent van Gogh</a:t>
            </a:r>
          </a:p>
          <a:p>
            <a:r>
              <a:rPr lang="en-US" dirty="0" smtClean="0"/>
              <a:t>Self </a:t>
            </a:r>
            <a:r>
              <a:rPr lang="en-US" dirty="0" smtClean="0"/>
              <a:t>Portrait</a:t>
            </a:r>
          </a:p>
          <a:p>
            <a:r>
              <a:rPr lang="en-US" dirty="0" smtClean="0"/>
              <a:t>1889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thumb/5/54/Claude_Monet%2C_Impression%2C_soleil_levant.jpg/1280px-Claude_Monet%2C_Impression%2C_soleil_lev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14400"/>
            <a:ext cx="6213819" cy="483512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2667000"/>
            <a:ext cx="18673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Claude Monet</a:t>
            </a:r>
          </a:p>
          <a:p>
            <a:r>
              <a:rPr lang="en-US" dirty="0" smtClean="0"/>
              <a:t>Impression</a:t>
            </a:r>
            <a:r>
              <a:rPr lang="en-US" dirty="0" smtClean="0"/>
              <a:t>, Sunrise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1872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://cdn0.walkerart.org/public/collections-tiled/wac_192/1_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685800"/>
            <a:ext cx="5029200" cy="5276539"/>
          </a:xfrm>
          <a:prstGeom prst="rect">
            <a:avLst/>
          </a:prstGeom>
          <a:noFill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3124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Stuart Davis</a:t>
            </a:r>
          </a:p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Colonial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Cubism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A3A3A3"/>
              </a:solidFill>
              <a:effectLst/>
              <a:cs typeface="Arial" pitchFamily="34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1954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an at bridge holding head with hands and scream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586" y="609600"/>
            <a:ext cx="4294414" cy="546561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90600" y="3124200"/>
            <a:ext cx="16300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 smtClean="0"/>
              <a:t>Edvard</a:t>
            </a:r>
            <a:r>
              <a:rPr lang="en-US" b="1" u="sng" dirty="0" smtClean="0"/>
              <a:t> Munch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Scream</a:t>
            </a:r>
          </a:p>
          <a:p>
            <a:r>
              <a:rPr lang="en-US" dirty="0"/>
              <a:t>1893</a:t>
            </a:r>
            <a:endParaRPr lang="en-US" dirty="0" smtClean="0"/>
          </a:p>
          <a:p>
            <a:r>
              <a:rPr lang="en-US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Complementary Colors</a:t>
            </a:r>
            <a:br>
              <a:rPr lang="en-US" dirty="0" smtClean="0"/>
            </a:br>
            <a:r>
              <a:rPr lang="en-US" dirty="0" smtClean="0"/>
              <a:t>Purple </a:t>
            </a:r>
            <a:r>
              <a:rPr lang="en-US" dirty="0"/>
              <a:t>and Yellow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he Dream - Henri Matis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533400"/>
            <a:ext cx="4476750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2819400"/>
            <a:ext cx="1676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Henri Matisse</a:t>
            </a:r>
          </a:p>
          <a:p>
            <a:pPr fontAlgn="base"/>
            <a:r>
              <a:rPr lang="en-US" dirty="0" smtClean="0"/>
              <a:t>The </a:t>
            </a:r>
            <a:r>
              <a:rPr lang="en-US" dirty="0"/>
              <a:t>Dream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1940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cdn0.walkerart.org/public/collections-tiled/wac_12682/1_1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990600"/>
            <a:ext cx="4648200" cy="4876801"/>
          </a:xfrm>
          <a:prstGeom prst="rect">
            <a:avLst/>
          </a:prstGeom>
          <a:noFill/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2004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sng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Ray </a:t>
            </a:r>
            <a:r>
              <a:rPr kumimoji="0" lang="en-US" b="1" i="0" u="sng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Spillenger</a:t>
            </a:r>
            <a:endParaRPr kumimoji="0" lang="en-US" b="1" i="0" u="sng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Purple and Yellow</a:t>
            </a:r>
            <a:endParaRPr kumimoji="0" lang="en-US" i="0" u="none" strike="noStrike" cap="none" normalizeH="0" baseline="0" dirty="0" smtClean="0">
              <a:ln>
                <a:noFill/>
              </a:ln>
              <a:solidFill>
                <a:srgbClr val="A3A3A3"/>
              </a:solidFill>
              <a:effectLst/>
              <a:cs typeface="Arial" pitchFamily="34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1963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2709" t="16154" r="33559" b="22594"/>
          <a:stretch>
            <a:fillRect/>
          </a:stretch>
        </p:blipFill>
        <p:spPr bwMode="auto">
          <a:xfrm>
            <a:off x="3200400" y="533400"/>
            <a:ext cx="573277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3400" y="23622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/>
              <a:t>Piet Mondrian</a:t>
            </a:r>
          </a:p>
          <a:p>
            <a:pPr fontAlgn="base"/>
            <a:r>
              <a:rPr lang="en-US" i="1" dirty="0"/>
              <a:t>Broadway Boogie </a:t>
            </a:r>
            <a:r>
              <a:rPr lang="en-US" i="1" dirty="0" err="1"/>
              <a:t>Woogie</a:t>
            </a:r>
            <a:endParaRPr lang="en-US" i="1" dirty="0"/>
          </a:p>
          <a:p>
            <a:pPr fontAlgn="base"/>
            <a:r>
              <a:rPr lang="en-US" b="1" dirty="0"/>
              <a:t>1942-43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t="14623" r="990" b="10434"/>
          <a:stretch>
            <a:fillRect/>
          </a:stretch>
        </p:blipFill>
        <p:spPr bwMode="auto">
          <a:xfrm>
            <a:off x="914400" y="990600"/>
            <a:ext cx="762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05200" y="4648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Federico </a:t>
            </a:r>
            <a:r>
              <a:rPr lang="en-US" u="sng" dirty="0" err="1" smtClean="0"/>
              <a:t>Barocci</a:t>
            </a:r>
            <a:endParaRPr lang="en-US" cap="all" dirty="0" smtClean="0"/>
          </a:p>
          <a:p>
            <a:r>
              <a:rPr lang="en-US" cap="all" dirty="0" smtClean="0"/>
              <a:t>The </a:t>
            </a:r>
            <a:r>
              <a:rPr lang="en-US" cap="all" dirty="0" smtClean="0"/>
              <a:t>nativity</a:t>
            </a:r>
          </a:p>
          <a:p>
            <a:r>
              <a:rPr lang="en-US" dirty="0"/>
              <a:t>1597</a:t>
            </a:r>
            <a:endParaRPr lang="en-US" cap="all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Red, Orange, Tan and Purple - Mark Roth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533400"/>
            <a:ext cx="4600575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2971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u="sng" dirty="0" smtClean="0"/>
              <a:t>Mark Rothko</a:t>
            </a:r>
          </a:p>
          <a:p>
            <a:pPr fontAlgn="base"/>
            <a:r>
              <a:rPr lang="en-US" dirty="0" smtClean="0"/>
              <a:t>Red</a:t>
            </a:r>
            <a:r>
              <a:rPr lang="en-US" dirty="0"/>
              <a:t>, Orange, Tan And Purple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1954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Water Lilies - Claude Mo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609600"/>
            <a:ext cx="7714461" cy="3733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05200" y="4800600"/>
            <a:ext cx="190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Claude Monet</a:t>
            </a:r>
          </a:p>
          <a:p>
            <a:pPr fontAlgn="base"/>
            <a:r>
              <a:rPr lang="en-US" dirty="0" smtClean="0"/>
              <a:t>Water </a:t>
            </a:r>
            <a:r>
              <a:rPr lang="en-US" dirty="0"/>
              <a:t>Lilies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1917-1919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Analogous Colors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age to the Square: Soft Spo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04800"/>
            <a:ext cx="6041441" cy="602938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3124200"/>
            <a:ext cx="21432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Josef Albers</a:t>
            </a:r>
          </a:p>
          <a:p>
            <a:r>
              <a:rPr lang="en-US" dirty="0" smtClean="0"/>
              <a:t>Homage to the Square: </a:t>
            </a:r>
          </a:p>
          <a:p>
            <a:r>
              <a:rPr lang="en-US" dirty="0" smtClean="0"/>
              <a:t>Soft Spoken</a:t>
            </a:r>
          </a:p>
          <a:p>
            <a:r>
              <a:rPr lang="en-US" dirty="0" smtClean="0"/>
              <a:t>1969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09600"/>
            <a:ext cx="6400800" cy="509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3048000"/>
            <a:ext cx="19284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Vincent van Gogh</a:t>
            </a:r>
          </a:p>
          <a:p>
            <a:r>
              <a:rPr lang="en-US" dirty="0" smtClean="0"/>
              <a:t>The Olive Trees</a:t>
            </a:r>
          </a:p>
          <a:p>
            <a:r>
              <a:rPr lang="en-US" dirty="0" smtClean="0"/>
              <a:t>1889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 cstate="print"/>
          <a:srcRect l="19719" t="15158" r="20982" b="15789"/>
          <a:stretch>
            <a:fillRect/>
          </a:stretch>
        </p:blipFill>
        <p:spPr bwMode="auto">
          <a:xfrm>
            <a:off x="1676400" y="533400"/>
            <a:ext cx="591943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9F9F9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4876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cs typeface="Times New Roman" pitchFamily="18" charset="0"/>
              </a:rPr>
              <a:t>Ed </a:t>
            </a:r>
            <a:r>
              <a:rPr lang="en-US" b="1" u="sng" dirty="0" err="1" smtClean="0">
                <a:cs typeface="Times New Roman" pitchFamily="18" charset="0"/>
              </a:rPr>
              <a:t>Paschke</a:t>
            </a:r>
            <a:endParaRPr lang="en-US" b="1" u="sng" dirty="0" smtClean="0">
              <a:cs typeface="Times New Roman" pitchFamily="18" charset="0"/>
            </a:endParaRPr>
          </a:p>
          <a:p>
            <a:pPr lvl="1" indent="-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222222"/>
                </a:solidFill>
                <a:cs typeface="Times New Roman" pitchFamily="18" charset="0"/>
              </a:rPr>
              <a:t>Painted Lady</a:t>
            </a:r>
            <a:endParaRPr lang="en-US" dirty="0" smtClean="0">
              <a:solidFill>
                <a:srgbClr val="A3A3A3"/>
              </a:solidFill>
              <a:cs typeface="Times New Roman" pitchFamily="18" charset="0"/>
            </a:endParaRP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222222"/>
                </a:solidFill>
                <a:cs typeface="Times New Roman" pitchFamily="18" charset="0"/>
              </a:rPr>
              <a:t>1995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Mystery and Melancholy of a Street - Giorgio de Chir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457200"/>
            <a:ext cx="4657725" cy="5715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26670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u="sng" dirty="0" smtClean="0">
                <a:cs typeface="Times New Roman" pitchFamily="18" charset="0"/>
              </a:rPr>
              <a:t>Giorgio de Chirico</a:t>
            </a:r>
          </a:p>
          <a:p>
            <a:pPr fontAlgn="base"/>
            <a:r>
              <a:rPr lang="en-US" dirty="0" smtClean="0">
                <a:cs typeface="Times New Roman" pitchFamily="18" charset="0"/>
              </a:rPr>
              <a:t>Mystery And </a:t>
            </a:r>
          </a:p>
          <a:p>
            <a:pPr fontAlgn="base"/>
            <a:r>
              <a:rPr lang="en-US" dirty="0" smtClean="0">
                <a:cs typeface="Times New Roman" pitchFamily="18" charset="0"/>
              </a:rPr>
              <a:t>Melancholy Of A Street</a:t>
            </a:r>
          </a:p>
          <a:p>
            <a:pPr fontAlgn="base"/>
            <a:r>
              <a:rPr lang="en-US" dirty="0" smtClean="0">
                <a:cs typeface="Times New Roman" pitchFamily="18" charset="0"/>
              </a:rPr>
              <a:t>1914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l="27564" t="20119" r="55128" b="39644"/>
          <a:stretch>
            <a:fillRect/>
          </a:stretch>
        </p:blipFill>
        <p:spPr bwMode="auto">
          <a:xfrm>
            <a:off x="3581400" y="533400"/>
            <a:ext cx="4648200" cy="585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2819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smtClean="0">
                <a:cs typeface="Times New Roman" pitchFamily="18" charset="0"/>
              </a:rPr>
              <a:t>Jean-</a:t>
            </a:r>
            <a:r>
              <a:rPr lang="en-US" b="1" u="sng" dirty="0" err="1" smtClean="0">
                <a:cs typeface="Times New Roman" pitchFamily="18" charset="0"/>
              </a:rPr>
              <a:t>Honoré</a:t>
            </a:r>
            <a:r>
              <a:rPr lang="en-US" b="1" u="sng" dirty="0" smtClean="0">
                <a:cs typeface="Times New Roman" pitchFamily="18" charset="0"/>
              </a:rPr>
              <a:t> Fragonard </a:t>
            </a:r>
          </a:p>
          <a:p>
            <a:r>
              <a:rPr lang="en-US" dirty="0" smtClean="0">
                <a:cs typeface="Times New Roman" pitchFamily="18" charset="0"/>
              </a:rPr>
              <a:t>Young Girl Reading</a:t>
            </a:r>
          </a:p>
          <a:p>
            <a:r>
              <a:rPr lang="en-US" dirty="0" smtClean="0">
                <a:cs typeface="Times New Roman" pitchFamily="18" charset="0"/>
              </a:rPr>
              <a:t>1770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upload.wikimedia.org/wikipedia/commons/thumb/7/73/Geertgen_tot_Sint_Jans_004.jpg/800px-Geertgen_tot_Sint_Jans_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533400"/>
            <a:ext cx="3772056" cy="572881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85800" y="2971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err="1" smtClean="0">
                <a:cs typeface="Times New Roman" pitchFamily="18" charset="0"/>
              </a:rPr>
              <a:t>Geertgen</a:t>
            </a:r>
            <a:r>
              <a:rPr lang="en-US" b="1" u="sng" dirty="0" smtClean="0">
                <a:cs typeface="Times New Roman" pitchFamily="18" charset="0"/>
              </a:rPr>
              <a:t> Tot </a:t>
            </a:r>
            <a:r>
              <a:rPr lang="en-US" b="1" u="sng" dirty="0" err="1" smtClean="0">
                <a:cs typeface="Times New Roman" pitchFamily="18" charset="0"/>
              </a:rPr>
              <a:t>Sint</a:t>
            </a:r>
            <a:r>
              <a:rPr lang="en-US" b="1" u="sng" dirty="0" smtClean="0">
                <a:cs typeface="Times New Roman" pitchFamily="18" charset="0"/>
              </a:rPr>
              <a:t> </a:t>
            </a:r>
            <a:r>
              <a:rPr lang="en-US" b="1" u="sng" dirty="0" err="1" smtClean="0">
                <a:cs typeface="Times New Roman" pitchFamily="18" charset="0"/>
              </a:rPr>
              <a:t>Jans</a:t>
            </a:r>
            <a:endParaRPr lang="en-US" b="1" u="sng" dirty="0" smtClean="0"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John the Baptist in the Wilderness </a:t>
            </a:r>
          </a:p>
          <a:p>
            <a:r>
              <a:rPr lang="en-US" dirty="0" smtClean="0">
                <a:cs typeface="Times New Roman" pitchFamily="18" charset="0"/>
              </a:rPr>
              <a:t>1490</a:t>
            </a:r>
            <a:endParaRPr lang="en-US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titled (Yellow, Red and Blue) - Mark Rothk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533400"/>
            <a:ext cx="4762500" cy="5715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33400" y="2362200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Mark Rothko</a:t>
            </a:r>
          </a:p>
          <a:p>
            <a:pPr fontAlgn="base"/>
            <a:r>
              <a:rPr lang="en-US" dirty="0" smtClean="0"/>
              <a:t>Untitled </a:t>
            </a:r>
            <a:r>
              <a:rPr lang="en-US" dirty="0"/>
              <a:t>(Yellow, Red And Blue)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</a:t>
            </a:r>
            <a:r>
              <a:rPr lang="en-US" dirty="0" smtClean="0"/>
              <a:t>1953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dcmooregallery.com/www_dcmooregallery_com/Worksho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609599"/>
            <a:ext cx="4267200" cy="552007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23622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Jacob Lawrence</a:t>
            </a:r>
          </a:p>
          <a:p>
            <a:r>
              <a:rPr lang="en-US" dirty="0" smtClean="0"/>
              <a:t>Workshop </a:t>
            </a:r>
            <a:r>
              <a:rPr lang="en-US" dirty="0"/>
              <a:t>(Builders #1), 1972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ytwombly.info/prince2_files/summer_madness_a1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2271" y="609600"/>
            <a:ext cx="4689850" cy="5638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38200" y="2514600"/>
            <a:ext cx="1707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Cy </a:t>
            </a:r>
            <a:r>
              <a:rPr lang="en-US" b="1" u="sng" dirty="0" err="1" smtClean="0"/>
              <a:t>Twombly</a:t>
            </a:r>
            <a:endParaRPr lang="en-US" b="1" u="sng" dirty="0" smtClean="0"/>
          </a:p>
          <a:p>
            <a:r>
              <a:rPr lang="en-US" dirty="0" smtClean="0"/>
              <a:t>Summer </a:t>
            </a:r>
            <a:r>
              <a:rPr lang="en-US" dirty="0" smtClean="0"/>
              <a:t>Madness </a:t>
            </a:r>
          </a:p>
          <a:p>
            <a:r>
              <a:rPr lang="en-US" dirty="0" smtClean="0"/>
              <a:t>1990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rancoise Gilot with Paloma and Claude - Pablo Pica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599" y="990600"/>
            <a:ext cx="5834615" cy="4572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2362200"/>
            <a:ext cx="213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Pablo Picasso</a:t>
            </a:r>
          </a:p>
          <a:p>
            <a:pPr fontAlgn="base"/>
            <a:r>
              <a:rPr lang="en-US" dirty="0" smtClean="0"/>
              <a:t>Francoise </a:t>
            </a:r>
            <a:r>
              <a:rPr lang="en-US" dirty="0" err="1"/>
              <a:t>Gilot</a:t>
            </a:r>
            <a:r>
              <a:rPr lang="en-US" dirty="0"/>
              <a:t> With </a:t>
            </a:r>
            <a:r>
              <a:rPr lang="en-US" dirty="0" err="1"/>
              <a:t>Paloma</a:t>
            </a:r>
            <a:r>
              <a:rPr lang="en-US" dirty="0"/>
              <a:t> And Claude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1951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laude and Paloma playing - Pablo Pica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066800"/>
            <a:ext cx="5640946" cy="4572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28194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 smtClean="0"/>
              <a:t>Pablo Picasso</a:t>
            </a:r>
          </a:p>
          <a:p>
            <a:pPr fontAlgn="base"/>
            <a:r>
              <a:rPr lang="en-US" dirty="0" smtClean="0"/>
              <a:t>Claude </a:t>
            </a:r>
            <a:r>
              <a:rPr lang="en-US" dirty="0"/>
              <a:t>And </a:t>
            </a:r>
            <a:r>
              <a:rPr lang="en-US" dirty="0" err="1"/>
              <a:t>Paloma</a:t>
            </a:r>
            <a:r>
              <a:rPr lang="en-US" dirty="0"/>
              <a:t> Playing</a:t>
            </a:r>
          </a:p>
          <a:p>
            <a:pPr fontAlgn="base"/>
            <a:r>
              <a:rPr lang="en-US" dirty="0" smtClean="0"/>
              <a:t>Date</a:t>
            </a:r>
            <a:r>
              <a:rPr lang="en-US" dirty="0"/>
              <a:t>: 1950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images.metmuseum.org/CRDImages/ma/web-thumb/DP1484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914400"/>
            <a:ext cx="5029200" cy="5029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2971800"/>
            <a:ext cx="27703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/>
              <a:t>Fritz </a:t>
            </a:r>
            <a:r>
              <a:rPr lang="en-US" b="1" u="sng" dirty="0" err="1" smtClean="0"/>
              <a:t>Glarner</a:t>
            </a:r>
            <a:endParaRPr lang="en-US" b="1" u="sng" dirty="0" smtClean="0"/>
          </a:p>
          <a:p>
            <a:r>
              <a:rPr lang="en-US" dirty="0" smtClean="0"/>
              <a:t>Relational </a:t>
            </a:r>
            <a:r>
              <a:rPr lang="en-US" dirty="0"/>
              <a:t>Painting Number </a:t>
            </a:r>
            <a:r>
              <a:rPr lang="en-US" dirty="0" smtClean="0"/>
              <a:t>64</a:t>
            </a:r>
            <a:br>
              <a:rPr lang="en-US" dirty="0" smtClean="0"/>
            </a:br>
            <a:r>
              <a:rPr lang="en-US" dirty="0"/>
              <a:t>1953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6250</TotalTime>
  <Words>244</Words>
  <Application>Microsoft Office PowerPoint</Application>
  <PresentationFormat>On-screen Show (4:3)</PresentationFormat>
  <Paragraphs>104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Equity</vt:lpstr>
      <vt:lpstr>Artworks That Show Color</vt:lpstr>
      <vt:lpstr>Primary Colors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 Complementary Colors </vt:lpstr>
      <vt:lpstr>Slide 14</vt:lpstr>
      <vt:lpstr>Complimentary Colors Red and Green</vt:lpstr>
      <vt:lpstr>Slide 16</vt:lpstr>
      <vt:lpstr>Slide 17</vt:lpstr>
      <vt:lpstr>Slide 18</vt:lpstr>
      <vt:lpstr>Slide 19</vt:lpstr>
      <vt:lpstr>Slide 20</vt:lpstr>
      <vt:lpstr>Complementary Colors  Blue and Orange</vt:lpstr>
      <vt:lpstr>Slide 22</vt:lpstr>
      <vt:lpstr>Slide 23</vt:lpstr>
      <vt:lpstr>Slide 24</vt:lpstr>
      <vt:lpstr>Slide 25</vt:lpstr>
      <vt:lpstr>Slide 26</vt:lpstr>
      <vt:lpstr> Complementary Colors Purple and Yellow </vt:lpstr>
      <vt:lpstr>Slide 28</vt:lpstr>
      <vt:lpstr>Slide 29</vt:lpstr>
      <vt:lpstr>Slide 30</vt:lpstr>
      <vt:lpstr>Slide 31</vt:lpstr>
      <vt:lpstr>Slide 32</vt:lpstr>
      <vt:lpstr> Analogous Colors 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Newton</dc:creator>
  <cp:lastModifiedBy>Newton</cp:lastModifiedBy>
  <cp:revision>66</cp:revision>
  <dcterms:created xsi:type="dcterms:W3CDTF">2016-09-01T02:07:34Z</dcterms:created>
  <dcterms:modified xsi:type="dcterms:W3CDTF">2020-09-01T18:12:25Z</dcterms:modified>
</cp:coreProperties>
</file>