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93" r:id="rId5"/>
    <p:sldId id="292" r:id="rId6"/>
    <p:sldId id="291" r:id="rId7"/>
    <p:sldId id="286" r:id="rId8"/>
    <p:sldId id="287" r:id="rId9"/>
    <p:sldId id="262" r:id="rId10"/>
    <p:sldId id="296" r:id="rId11"/>
    <p:sldId id="266" r:id="rId12"/>
    <p:sldId id="269" r:id="rId13"/>
    <p:sldId id="268" r:id="rId14"/>
    <p:sldId id="271" r:id="rId15"/>
    <p:sldId id="267" r:id="rId16"/>
    <p:sldId id="288"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4BCE4B-9ADF-46CF-825A-57839BF7AECA}"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BCE4B-9ADF-46CF-825A-57839BF7AECA}"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BCE4B-9ADF-46CF-825A-57839BF7AECA}"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BCE4B-9ADF-46CF-825A-57839BF7AECA}"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BCE4B-9ADF-46CF-825A-57839BF7AECA}"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4BCE4B-9ADF-46CF-825A-57839BF7AECA}"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4BCE4B-9ADF-46CF-825A-57839BF7AECA}" type="datetimeFigureOut">
              <a:rPr lang="en-US" smtClean="0"/>
              <a:pPr/>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4BCE4B-9ADF-46CF-825A-57839BF7AECA}" type="datetimeFigureOut">
              <a:rPr lang="en-US" smtClean="0"/>
              <a:pPr/>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BCE4B-9ADF-46CF-825A-57839BF7AECA}" type="datetimeFigureOut">
              <a:rPr lang="en-US" smtClean="0"/>
              <a:pPr/>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BCE4B-9ADF-46CF-825A-57839BF7AECA}"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BCE4B-9ADF-46CF-825A-57839BF7AECA}"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290AD-189D-4DAB-81B4-5F4E96C39D1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BCE4B-9ADF-46CF-825A-57839BF7AECA}" type="datetimeFigureOut">
              <a:rPr lang="en-US" smtClean="0"/>
              <a:pPr/>
              <a:t>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290AD-189D-4DAB-81B4-5F4E96C39D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Autofit/>
          </a:bodyPr>
          <a:lstStyle/>
          <a:p>
            <a:r>
              <a:rPr lang="en-US" sz="8500" dirty="0">
                <a:latin typeface="AR HERMANN" pitchFamily="2" charset="0"/>
              </a:rPr>
              <a:t>Joan </a:t>
            </a:r>
            <a:r>
              <a:rPr lang="en-US" sz="8500" dirty="0" err="1">
                <a:latin typeface="AR HERMANN" pitchFamily="2" charset="0"/>
              </a:rPr>
              <a:t>Miro</a:t>
            </a:r>
            <a:endParaRPr lang="en-US" sz="8500" dirty="0">
              <a:latin typeface="AR HERMANN" pitchFamily="2" charset="0"/>
            </a:endParaRPr>
          </a:p>
        </p:txBody>
      </p:sp>
      <p:sp>
        <p:nvSpPr>
          <p:cNvPr id="3" name="Subtitle 2"/>
          <p:cNvSpPr>
            <a:spLocks noGrp="1"/>
          </p:cNvSpPr>
          <p:nvPr>
            <p:ph type="subTitle" idx="1"/>
          </p:nvPr>
        </p:nvSpPr>
        <p:spPr/>
        <p:txBody>
          <a:bodyPr/>
          <a:lstStyle/>
          <a:p>
            <a:r>
              <a:rPr lang="en-US" dirty="0">
                <a:latin typeface="AR HERMANN" pitchFamily="2" charset="0"/>
              </a:rPr>
              <a:t>Mi-ROH</a:t>
            </a:r>
          </a:p>
        </p:txBody>
      </p:sp>
      <p:pic>
        <p:nvPicPr>
          <p:cNvPr id="16386" name="Picture 2" descr="Image result for miro"/>
          <p:cNvPicPr>
            <a:picLocks noChangeAspect="1" noChangeArrowheads="1"/>
          </p:cNvPicPr>
          <p:nvPr/>
        </p:nvPicPr>
        <p:blipFill>
          <a:blip r:embed="rId2" cstate="print"/>
          <a:srcRect/>
          <a:stretch>
            <a:fillRect/>
          </a:stretch>
        </p:blipFill>
        <p:spPr bwMode="auto">
          <a:xfrm>
            <a:off x="5562600" y="3657600"/>
            <a:ext cx="2286000" cy="2852928"/>
          </a:xfrm>
          <a:prstGeom prst="rect">
            <a:avLst/>
          </a:prstGeom>
          <a:noFill/>
        </p:spPr>
      </p:pic>
      <p:pic>
        <p:nvPicPr>
          <p:cNvPr id="16388" name="Picture 4" descr="Image result for miro"/>
          <p:cNvPicPr>
            <a:picLocks noChangeAspect="1" noChangeArrowheads="1"/>
          </p:cNvPicPr>
          <p:nvPr/>
        </p:nvPicPr>
        <p:blipFill>
          <a:blip r:embed="rId3" cstate="print"/>
          <a:srcRect/>
          <a:stretch>
            <a:fillRect/>
          </a:stretch>
        </p:blipFill>
        <p:spPr bwMode="auto">
          <a:xfrm>
            <a:off x="1143000" y="3657600"/>
            <a:ext cx="2438400" cy="2875281"/>
          </a:xfrm>
          <a:prstGeom prst="rect">
            <a:avLst/>
          </a:prstGeom>
          <a:noFill/>
        </p:spPr>
      </p:pic>
      <p:pic>
        <p:nvPicPr>
          <p:cNvPr id="16390" name="Picture 6" descr="Image result for miro"/>
          <p:cNvPicPr>
            <a:picLocks noChangeAspect="1" noChangeArrowheads="1"/>
          </p:cNvPicPr>
          <p:nvPr/>
        </p:nvPicPr>
        <p:blipFill>
          <a:blip r:embed="rId4" cstate="print"/>
          <a:srcRect/>
          <a:stretch>
            <a:fillRect/>
          </a:stretch>
        </p:blipFill>
        <p:spPr bwMode="auto">
          <a:xfrm>
            <a:off x="2743200" y="228600"/>
            <a:ext cx="3429000" cy="2110154"/>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 HERMANN" pitchFamily="2" charset="0"/>
              </a:rPr>
              <a:t>Joan </a:t>
            </a:r>
            <a:r>
              <a:rPr lang="en-US" b="1" dirty="0" err="1">
                <a:latin typeface="AR HERMANN" pitchFamily="2" charset="0"/>
              </a:rPr>
              <a:t>Miro</a:t>
            </a:r>
            <a:r>
              <a:rPr lang="en-US" b="1" dirty="0">
                <a:latin typeface="AR HERMANN" pitchFamily="2" charset="0"/>
              </a:rPr>
              <a:t> Artwork</a:t>
            </a:r>
          </a:p>
        </p:txBody>
      </p:sp>
      <p:sp>
        <p:nvSpPr>
          <p:cNvPr id="4" name="Content Placeholder 3"/>
          <p:cNvSpPr>
            <a:spLocks noGrp="1"/>
          </p:cNvSpPr>
          <p:nvPr>
            <p:ph idx="1"/>
          </p:nvPr>
        </p:nvSpPr>
        <p:spPr/>
        <p:txBody>
          <a:bodyPr/>
          <a:lstStyle/>
          <a:p>
            <a:r>
              <a:rPr lang="en-US" dirty="0"/>
              <a:t>The following slides have some of his famous paintings.  You can Google him and check out even more online.  </a:t>
            </a:r>
          </a:p>
          <a:p>
            <a:r>
              <a:rPr lang="en-US" dirty="0"/>
              <a:t>As you look at each image, notice his style over the years. </a:t>
            </a:r>
          </a:p>
          <a:p>
            <a:r>
              <a:rPr lang="en-US" dirty="0"/>
              <a:t>Do you think his artwork changes or stays the same?  Do the colors and shapes change or stay the same?</a:t>
            </a:r>
          </a:p>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Tilled Field (1923)</a:t>
            </a:r>
            <a:endParaRPr lang="en-US" dirty="0"/>
          </a:p>
        </p:txBody>
      </p:sp>
      <p:pic>
        <p:nvPicPr>
          <p:cNvPr id="22530" name="Picture 2" descr="The Tilled Field (1923) - Joan Miro"/>
          <p:cNvPicPr>
            <a:picLocks noChangeAspect="1" noChangeArrowheads="1"/>
          </p:cNvPicPr>
          <p:nvPr/>
        </p:nvPicPr>
        <p:blipFill>
          <a:blip r:embed="rId2" cstate="print"/>
          <a:srcRect/>
          <a:stretch>
            <a:fillRect/>
          </a:stretch>
        </p:blipFill>
        <p:spPr bwMode="auto">
          <a:xfrm>
            <a:off x="1295400" y="1447800"/>
            <a:ext cx="6629400" cy="4784218"/>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Catalan Landscape (1924)</a:t>
            </a:r>
            <a:endParaRPr lang="en-US" dirty="0"/>
          </a:p>
        </p:txBody>
      </p:sp>
      <p:pic>
        <p:nvPicPr>
          <p:cNvPr id="26626" name="Picture 2" descr="Catalan Landscape (1924) - Joan Miro"/>
          <p:cNvPicPr>
            <a:picLocks noChangeAspect="1" noChangeArrowheads="1"/>
          </p:cNvPicPr>
          <p:nvPr/>
        </p:nvPicPr>
        <p:blipFill>
          <a:blip r:embed="rId2" cstate="print"/>
          <a:srcRect/>
          <a:stretch>
            <a:fillRect/>
          </a:stretch>
        </p:blipFill>
        <p:spPr bwMode="auto">
          <a:xfrm>
            <a:off x="838200" y="1447800"/>
            <a:ext cx="7565440" cy="48768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Escape Ladder (1940)</a:t>
            </a:r>
            <a:endParaRPr lang="en-US" dirty="0"/>
          </a:p>
        </p:txBody>
      </p:sp>
      <p:pic>
        <p:nvPicPr>
          <p:cNvPr id="25602" name="Picture 2" descr="The Escape Ladder (1940) - Joan Miro"/>
          <p:cNvPicPr>
            <a:picLocks noChangeAspect="1" noChangeArrowheads="1"/>
          </p:cNvPicPr>
          <p:nvPr/>
        </p:nvPicPr>
        <p:blipFill>
          <a:blip r:embed="rId2" cstate="print"/>
          <a:srcRect/>
          <a:stretch>
            <a:fillRect/>
          </a:stretch>
        </p:blipFill>
        <p:spPr bwMode="auto">
          <a:xfrm>
            <a:off x="1600200" y="1371600"/>
            <a:ext cx="6064729" cy="510540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Blue II (1961)</a:t>
            </a:r>
            <a:endParaRPr lang="en-US" dirty="0"/>
          </a:p>
        </p:txBody>
      </p:sp>
      <p:pic>
        <p:nvPicPr>
          <p:cNvPr id="28674" name="Picture 2" descr="Blue II (1961) - Joan Miro"/>
          <p:cNvPicPr>
            <a:picLocks noChangeAspect="1" noChangeArrowheads="1"/>
          </p:cNvPicPr>
          <p:nvPr/>
        </p:nvPicPr>
        <p:blipFill>
          <a:blip r:embed="rId2" cstate="print"/>
          <a:srcRect/>
          <a:stretch>
            <a:fillRect/>
          </a:stretch>
        </p:blipFill>
        <p:spPr bwMode="auto">
          <a:xfrm>
            <a:off x="1143000" y="1371600"/>
            <a:ext cx="6781800" cy="5086350"/>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May 1968 (1973)</a:t>
            </a:r>
            <a:endParaRPr lang="en-US" dirty="0"/>
          </a:p>
        </p:txBody>
      </p:sp>
      <p:pic>
        <p:nvPicPr>
          <p:cNvPr id="24578" name="Picture 2" descr="May 1968 (1973) - Joan Miro"/>
          <p:cNvPicPr>
            <a:picLocks noChangeAspect="1" noChangeArrowheads="1"/>
          </p:cNvPicPr>
          <p:nvPr/>
        </p:nvPicPr>
        <p:blipFill>
          <a:blip r:embed="rId2" cstate="print"/>
          <a:srcRect/>
          <a:stretch>
            <a:fillRect/>
          </a:stretch>
        </p:blipFill>
        <p:spPr bwMode="auto">
          <a:xfrm>
            <a:off x="1752600" y="1295400"/>
            <a:ext cx="5105400" cy="51054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sz="1600" dirty="0">
                <a:latin typeface="Times New Roman" pitchFamily="18" charset="0"/>
                <a:cs typeface="Times New Roman" pitchFamily="18" charset="0"/>
              </a:rPr>
              <a:t>In the early 1920s, </a:t>
            </a:r>
            <a:r>
              <a:rPr lang="en-US" sz="1600" dirty="0" err="1">
                <a:latin typeface="Times New Roman" pitchFamily="18" charset="0"/>
                <a:cs typeface="Times New Roman" pitchFamily="18" charset="0"/>
              </a:rPr>
              <a:t>Miro</a:t>
            </a:r>
            <a:r>
              <a:rPr lang="en-US" sz="1600" dirty="0">
                <a:latin typeface="Times New Roman" pitchFamily="18" charset="0"/>
                <a:cs typeface="Times New Roman" pitchFamily="18" charset="0"/>
              </a:rPr>
              <a:t> created a picture language which would be central throughout the rest of his career.  Here are three different guides to use.  Look at these to help you create your own artwork.  You may roll a dice to make your artwork or just choose from the images.  I challenge you to do this with a sharpie…no pencils.</a:t>
            </a:r>
            <a:br>
              <a:rPr lang="en-US" sz="1600" dirty="0">
                <a:latin typeface="Times New Roman" pitchFamily="18" charset="0"/>
                <a:cs typeface="Times New Roman" pitchFamily="18" charset="0"/>
              </a:rPr>
            </a:b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The idea is to make some of the images very large and other ones smaller.  Repeat some of the images.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Have fun.  Let your imagination guide you.  Maybe your artwork tells a story.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Maybe it shares how you are feeling.   Send me some of your finished drawings!</a:t>
            </a:r>
            <a:endParaRPr lang="en-US" sz="1600" dirty="0"/>
          </a:p>
        </p:txBody>
      </p:sp>
      <p:pic>
        <p:nvPicPr>
          <p:cNvPr id="45058" name="Picture 2" descr="Image result for roll a miro"/>
          <p:cNvPicPr>
            <a:picLocks noChangeAspect="1" noChangeArrowheads="1"/>
          </p:cNvPicPr>
          <p:nvPr/>
        </p:nvPicPr>
        <p:blipFill>
          <a:blip r:embed="rId2" cstate="print"/>
          <a:srcRect/>
          <a:stretch>
            <a:fillRect/>
          </a:stretch>
        </p:blipFill>
        <p:spPr bwMode="auto">
          <a:xfrm>
            <a:off x="762000" y="2133600"/>
            <a:ext cx="3409405" cy="44196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876800" y="2133600"/>
            <a:ext cx="3134006" cy="44196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a:latin typeface="AR HERMANN" pitchFamily="2" charset="0"/>
              </a:rPr>
              <a:t>End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4572000" cy="1935162"/>
          </a:xfrm>
        </p:spPr>
        <p:txBody>
          <a:bodyPr>
            <a:noAutofit/>
          </a:bodyPr>
          <a:lstStyle/>
          <a:p>
            <a:pPr fontAlgn="t"/>
            <a:r>
              <a:rPr lang="en-US" sz="2000" dirty="0">
                <a:latin typeface="Times New Roman" pitchFamily="18" charset="0"/>
                <a:cs typeface="Times New Roman" pitchFamily="18" charset="0"/>
              </a:rPr>
              <a:t>Born: 20 April 1893</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Barcelona, Spain</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Died: 25 December 1983 (aged 90)</a:t>
            </a:r>
            <a:br>
              <a:rPr lang="en-US" sz="2000" dirty="0">
                <a:latin typeface="Times New Roman" pitchFamily="18" charset="0"/>
                <a:cs typeface="Times New Roman" pitchFamily="18" charset="0"/>
              </a:rPr>
            </a:br>
            <a:br>
              <a:rPr lang="en-US" sz="2000" dirty="0"/>
            </a:br>
            <a:endParaRPr lang="en-US" sz="2000" dirty="0"/>
          </a:p>
        </p:txBody>
      </p:sp>
      <p:pic>
        <p:nvPicPr>
          <p:cNvPr id="5122" name="Picture 2" descr="Image result for joan miro"/>
          <p:cNvPicPr>
            <a:picLocks noChangeAspect="1" noChangeArrowheads="1"/>
          </p:cNvPicPr>
          <p:nvPr/>
        </p:nvPicPr>
        <p:blipFill>
          <a:blip r:embed="rId2" cstate="print"/>
          <a:srcRect/>
          <a:stretch>
            <a:fillRect/>
          </a:stretch>
        </p:blipFill>
        <p:spPr bwMode="auto">
          <a:xfrm>
            <a:off x="4495799" y="418795"/>
            <a:ext cx="4347387" cy="5982005"/>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429000" cy="5715000"/>
          </a:xfrm>
        </p:spPr>
        <p:txBody>
          <a:bodyPr>
            <a:noAutofit/>
          </a:bodyPr>
          <a:lstStyle/>
          <a:p>
            <a:r>
              <a:rPr lang="en-US" sz="2000" dirty="0">
                <a:latin typeface="Times New Roman" pitchFamily="18" charset="0"/>
                <a:cs typeface="Times New Roman" pitchFamily="18" charset="0"/>
              </a:rPr>
              <a:t>* He began drawing at age 13</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He enrolled at the fine arts academy against father’s wishes</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He had his first solo show in 1918 at the Galeries Dalmau where his work was ridiculed and defaced.</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How would you feel if your artwork was made fun of?  Would you quit making art?  He kept pushing forward and listened to his heart.</a:t>
            </a:r>
          </a:p>
        </p:txBody>
      </p:sp>
      <p:pic>
        <p:nvPicPr>
          <p:cNvPr id="2050" name="Picture 2" descr="joan miro self portrait"/>
          <p:cNvPicPr>
            <a:picLocks noChangeAspect="1" noChangeArrowheads="1"/>
          </p:cNvPicPr>
          <p:nvPr/>
        </p:nvPicPr>
        <p:blipFill>
          <a:blip r:embed="rId2" cstate="print"/>
          <a:srcRect/>
          <a:stretch>
            <a:fillRect/>
          </a:stretch>
        </p:blipFill>
        <p:spPr bwMode="auto">
          <a:xfrm>
            <a:off x="3962400" y="533400"/>
            <a:ext cx="4676775" cy="571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2000" dirty="0">
                <a:latin typeface="Times New Roman" pitchFamily="18" charset="0"/>
                <a:cs typeface="Times New Roman" pitchFamily="18" charset="0"/>
              </a:rPr>
              <a:t>For 1300 years art was only considered valued if there were realistic looking things.  Artists often painted people or objects and focused on how light and shadows made the objects look 3-dimentional.</a:t>
            </a:r>
          </a:p>
        </p:txBody>
      </p:sp>
      <p:pic>
        <p:nvPicPr>
          <p:cNvPr id="4" name="Picture 2" descr="https://www.invaluable.com/blog/wp-content/uploads/2018/11/art-movements-timeline-hero.jpg"/>
          <p:cNvPicPr>
            <a:picLocks noGrp="1" noChangeAspect="1" noChangeArrowheads="1"/>
          </p:cNvPicPr>
          <p:nvPr>
            <p:ph idx="1"/>
          </p:nvPr>
        </p:nvPicPr>
        <p:blipFill>
          <a:blip r:embed="rId2" cstate="print"/>
          <a:srcRect/>
          <a:stretch>
            <a:fillRect/>
          </a:stretch>
        </p:blipFill>
        <p:spPr bwMode="auto">
          <a:xfrm>
            <a:off x="838200" y="1905000"/>
            <a:ext cx="7467839" cy="4525963"/>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3276600" cy="6096000"/>
          </a:xfrm>
        </p:spPr>
        <p:txBody>
          <a:bodyPr>
            <a:normAutofit/>
          </a:bodyPr>
          <a:lstStyle/>
          <a:p>
            <a:r>
              <a:rPr lang="en-US" sz="2000" dirty="0">
                <a:latin typeface="Times New Roman" pitchFamily="18" charset="0"/>
                <a:cs typeface="Times New Roman" pitchFamily="18" charset="0"/>
              </a:rPr>
              <a:t>Nearly 150 years ago, artist started changing the way we look at art.  They started focusing on concepts and non-realistic looking things.  Instead of focusing on the skill of light and shadows, they focused more on emotions and colors.  </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Check out this artwork from Joan Miro.  It meant one thing to him.  But the longer you look at it, it may mean something different to you.  And it might make you feel a certain way by looking at it.</a:t>
            </a:r>
          </a:p>
        </p:txBody>
      </p:sp>
      <p:pic>
        <p:nvPicPr>
          <p:cNvPr id="4" name="Picture 2" descr="Etoile Bleue (1927) - Joan Miro"/>
          <p:cNvPicPr>
            <a:picLocks noChangeAspect="1" noChangeArrowheads="1"/>
          </p:cNvPicPr>
          <p:nvPr/>
        </p:nvPicPr>
        <p:blipFill>
          <a:blip r:embed="rId2" cstate="print"/>
          <a:srcRect/>
          <a:stretch>
            <a:fillRect/>
          </a:stretch>
        </p:blipFill>
        <p:spPr bwMode="auto">
          <a:xfrm>
            <a:off x="4114800" y="304800"/>
            <a:ext cx="4675908" cy="61722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iro"/>
          <p:cNvPicPr/>
          <p:nvPr/>
        </p:nvPicPr>
        <p:blipFill>
          <a:blip r:embed="rId2" cstate="print"/>
          <a:srcRect r="28536"/>
          <a:stretch>
            <a:fillRect/>
          </a:stretch>
        </p:blipFill>
        <p:spPr bwMode="auto">
          <a:xfrm>
            <a:off x="2971800" y="2819400"/>
            <a:ext cx="5715000" cy="3733800"/>
          </a:xfrm>
          <a:prstGeom prst="rect">
            <a:avLst/>
          </a:prstGeom>
          <a:noFill/>
        </p:spPr>
      </p:pic>
      <p:sp>
        <p:nvSpPr>
          <p:cNvPr id="3" name="TextBox 2"/>
          <p:cNvSpPr txBox="1"/>
          <p:nvPr/>
        </p:nvSpPr>
        <p:spPr>
          <a:xfrm>
            <a:off x="1828800" y="457200"/>
            <a:ext cx="5638800" cy="646331"/>
          </a:xfrm>
          <a:prstGeom prst="rect">
            <a:avLst/>
          </a:prstGeom>
          <a:noFill/>
        </p:spPr>
        <p:txBody>
          <a:bodyPr wrap="square" rtlCol="0">
            <a:spAutoFit/>
          </a:bodyPr>
          <a:lstStyle/>
          <a:p>
            <a:pPr algn="ctr"/>
            <a:r>
              <a:rPr lang="en-US" sz="3600" dirty="0">
                <a:latin typeface="AR HERMANN" pitchFamily="2" charset="0"/>
              </a:rPr>
              <a:t>Surrealism 1917-1950</a:t>
            </a:r>
          </a:p>
        </p:txBody>
      </p:sp>
      <p:sp>
        <p:nvSpPr>
          <p:cNvPr id="4" name="TextBox 3"/>
          <p:cNvSpPr txBox="1"/>
          <p:nvPr/>
        </p:nvSpPr>
        <p:spPr>
          <a:xfrm>
            <a:off x="762000" y="1143000"/>
            <a:ext cx="7620000" cy="1569660"/>
          </a:xfrm>
          <a:prstGeom prst="rect">
            <a:avLst/>
          </a:prstGeom>
          <a:noFill/>
        </p:spPr>
        <p:txBody>
          <a:bodyPr wrap="square" rtlCol="0">
            <a:spAutoFit/>
          </a:bodyPr>
          <a:lstStyle/>
          <a:p>
            <a:r>
              <a:rPr lang="en-US" sz="1600" dirty="0">
                <a:latin typeface="Times New Roman" pitchFamily="18" charset="0"/>
                <a:cs typeface="Times New Roman" pitchFamily="18" charset="0"/>
              </a:rPr>
              <a:t>The type of art that </a:t>
            </a:r>
            <a:r>
              <a:rPr lang="en-US" sz="1600" dirty="0" err="1">
                <a:latin typeface="Times New Roman" pitchFamily="18" charset="0"/>
                <a:cs typeface="Times New Roman" pitchFamily="18" charset="0"/>
              </a:rPr>
              <a:t>Miro</a:t>
            </a:r>
            <a:r>
              <a:rPr lang="en-US" sz="1600" dirty="0">
                <a:latin typeface="Times New Roman" pitchFamily="18" charset="0"/>
                <a:cs typeface="Times New Roman" pitchFamily="18" charset="0"/>
              </a:rPr>
              <a:t> made became known as sur</a:t>
            </a:r>
            <a:r>
              <a:rPr lang="en-US" sz="1600" b="1" u="sng" dirty="0">
                <a:latin typeface="Times New Roman" pitchFamily="18" charset="0"/>
                <a:cs typeface="Times New Roman" pitchFamily="18" charset="0"/>
              </a:rPr>
              <a:t>real</a:t>
            </a:r>
            <a:r>
              <a:rPr lang="en-US" sz="1600" dirty="0">
                <a:latin typeface="Times New Roman" pitchFamily="18" charset="0"/>
                <a:cs typeface="Times New Roman" pitchFamily="18" charset="0"/>
              </a:rPr>
              <a:t>ism.  Do you see the word real in it’s name?  It really means that it isn’t real looking at all.  The definition for surrealism is that it can ”release the creative potential.”  This means that you can make art based on an experience you have had or on how you feel.  Or you can make art to encourage others to feel something.  Sometimes artists even made art because of something that happened in their dreams.  Check out all the interesting shapes and colors in this artwork by </a:t>
            </a:r>
            <a:r>
              <a:rPr lang="en-US" sz="1600" dirty="0" err="1">
                <a:latin typeface="Times New Roman" pitchFamily="18" charset="0"/>
                <a:cs typeface="Times New Roman" pitchFamily="18" charset="0"/>
              </a:rPr>
              <a:t>Miro</a:t>
            </a:r>
            <a:r>
              <a:rPr lang="en-US" sz="1600" dirty="0">
                <a:latin typeface="Times New Roman" pitchFamily="18" charset="0"/>
                <a:cs typeface="Times New Roman" pitchFamily="18" charset="0"/>
              </a:rPr>
              <a:t>.  </a:t>
            </a:r>
          </a:p>
        </p:txBody>
      </p:sp>
      <p:sp>
        <p:nvSpPr>
          <p:cNvPr id="5" name="TextBox 4"/>
          <p:cNvSpPr txBox="1"/>
          <p:nvPr/>
        </p:nvSpPr>
        <p:spPr>
          <a:xfrm>
            <a:off x="457200" y="3352800"/>
            <a:ext cx="2438400" cy="2246769"/>
          </a:xfrm>
          <a:prstGeom prst="rect">
            <a:avLst/>
          </a:prstGeom>
          <a:noFill/>
        </p:spPr>
        <p:txBody>
          <a:bodyPr wrap="square" rtlCol="0">
            <a:spAutoFit/>
          </a:bodyPr>
          <a:lstStyle/>
          <a:p>
            <a:r>
              <a:rPr lang="en-US" sz="2000" dirty="0">
                <a:latin typeface="Times New Roman" pitchFamily="18" charset="0"/>
                <a:cs typeface="Times New Roman" pitchFamily="18" charset="0"/>
              </a:rPr>
              <a:t>This piece is called, “</a:t>
            </a:r>
            <a:r>
              <a:rPr lang="fr-FR" sz="2000" dirty="0">
                <a:latin typeface="Times New Roman" pitchFamily="18" charset="0"/>
                <a:cs typeface="Times New Roman" pitchFamily="18" charset="0"/>
              </a:rPr>
              <a:t>Femmes et oiseau dans la nuit</a:t>
            </a:r>
            <a:r>
              <a:rPr lang="en-US" sz="2000" dirty="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Which means, “Women and birds at night”</a:t>
            </a:r>
            <a:endParaRPr lang="fr-FR" sz="2000" dirty="0">
              <a:latin typeface="Times New Roman" pitchFamily="18" charset="0"/>
              <a:cs typeface="Times New Roman"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918"/>
            <a:ext cx="8229600" cy="1143000"/>
          </a:xfrm>
        </p:spPr>
        <p:txBody>
          <a:bodyPr>
            <a:normAutofit fontScale="90000"/>
          </a:bodyPr>
          <a:lstStyle/>
          <a:p>
            <a:r>
              <a:rPr lang="en-US" sz="2000" dirty="0">
                <a:latin typeface="Times New Roman" pitchFamily="18" charset="0"/>
                <a:cs typeface="Times New Roman" pitchFamily="18" charset="0"/>
              </a:rPr>
              <a:t>Joan grew up in Catalonia, Spain.  In Catalonia they have famous cave paintings.  </a:t>
            </a:r>
            <a:r>
              <a:rPr lang="en-US" sz="2000" dirty="0" err="1">
                <a:latin typeface="Times New Roman" pitchFamily="18" charset="0"/>
                <a:cs typeface="Times New Roman" pitchFamily="18" charset="0"/>
              </a:rPr>
              <a:t>Miro</a:t>
            </a:r>
            <a:r>
              <a:rPr lang="en-US" sz="2000" dirty="0">
                <a:latin typeface="Times New Roman" pitchFamily="18" charset="0"/>
                <a:cs typeface="Times New Roman" pitchFamily="18" charset="0"/>
              </a:rPr>
              <a:t> also loved children’s artwork.  He was inspired to make art like the cave paintings and children's art he saw.  Can you find the similarities in his artwork and the cave painting next to it?  What shapes and colors do you see?</a:t>
            </a:r>
          </a:p>
        </p:txBody>
      </p:sp>
      <p:pic>
        <p:nvPicPr>
          <p:cNvPr id="41986" name="Picture 2" descr="Image result for miro"/>
          <p:cNvPicPr>
            <a:picLocks noChangeAspect="1" noChangeArrowheads="1"/>
          </p:cNvPicPr>
          <p:nvPr/>
        </p:nvPicPr>
        <p:blipFill>
          <a:blip r:embed="rId2" cstate="print"/>
          <a:srcRect/>
          <a:stretch>
            <a:fillRect/>
          </a:stretch>
        </p:blipFill>
        <p:spPr bwMode="auto">
          <a:xfrm>
            <a:off x="457200" y="2057082"/>
            <a:ext cx="3445057" cy="4495800"/>
          </a:xfrm>
          <a:prstGeom prst="rect">
            <a:avLst/>
          </a:prstGeom>
          <a:noFill/>
        </p:spPr>
      </p:pic>
      <p:pic>
        <p:nvPicPr>
          <p:cNvPr id="4" name="Picture 2" descr="https://www.invaluable.com/blog/wp-content/plugins/inv_art-history-timeline/images/1x/01-prehistoric.jpg"/>
          <p:cNvPicPr>
            <a:picLocks noChangeAspect="1" noChangeArrowheads="1"/>
          </p:cNvPicPr>
          <p:nvPr/>
        </p:nvPicPr>
        <p:blipFill>
          <a:blip r:embed="rId3" cstate="print"/>
          <a:srcRect/>
          <a:stretch>
            <a:fillRect/>
          </a:stretch>
        </p:blipFill>
        <p:spPr bwMode="auto">
          <a:xfrm>
            <a:off x="4191000" y="2933381"/>
            <a:ext cx="4194496" cy="2743201"/>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3505200" cy="4678362"/>
          </a:xfrm>
        </p:spPr>
        <p:txBody>
          <a:bodyPr>
            <a:noAutofit/>
          </a:bodyPr>
          <a:lstStyle/>
          <a:p>
            <a:r>
              <a:rPr lang="en-US" sz="2000" dirty="0">
                <a:latin typeface="Times New Roman" pitchFamily="18" charset="0"/>
                <a:cs typeface="Times New Roman" pitchFamily="18" charset="0"/>
              </a:rPr>
              <a:t>His artwork sold for between $250,000 and $26 million</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His artwork didn’t have a plan.  Instead it was based on randomness and chance.</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Check out this close up on the next painting on the next slide.  This is supposed to be an image of a man who is hungry.  Do you see the hole in his stomach?</a:t>
            </a:r>
            <a:br>
              <a:rPr lang="en-US" sz="2800" dirty="0">
                <a:latin typeface="Times New Roman" pitchFamily="18" charset="0"/>
                <a:cs typeface="Times New Roman" pitchFamily="18" charset="0"/>
              </a:rPr>
            </a:br>
            <a:endParaRPr lang="en-US" sz="2800" dirty="0"/>
          </a:p>
        </p:txBody>
      </p:sp>
      <p:pic>
        <p:nvPicPr>
          <p:cNvPr id="4" name="Picture 2" descr="Image result for harlequin's carnival"/>
          <p:cNvPicPr>
            <a:picLocks noChangeAspect="1" noChangeArrowheads="1"/>
          </p:cNvPicPr>
          <p:nvPr/>
        </p:nvPicPr>
        <p:blipFill>
          <a:blip r:embed="rId2" cstate="print"/>
          <a:srcRect l="11940" r="11940"/>
          <a:stretch>
            <a:fillRect/>
          </a:stretch>
        </p:blipFill>
        <p:spPr bwMode="auto">
          <a:xfrm>
            <a:off x="4267200" y="990600"/>
            <a:ext cx="3886200" cy="51054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 HERMANN" pitchFamily="2" charset="0"/>
                <a:cs typeface="Times New Roman" pitchFamily="18" charset="0"/>
              </a:rPr>
              <a:t>Harlequin's Carnival </a:t>
            </a:r>
            <a:r>
              <a:rPr lang="en-US" sz="2000" dirty="0">
                <a:latin typeface="AR HERMANN" pitchFamily="2" charset="0"/>
                <a:cs typeface="Times New Roman" pitchFamily="18" charset="0"/>
              </a:rPr>
              <a:t>1924-1925</a:t>
            </a:r>
          </a:p>
        </p:txBody>
      </p:sp>
      <p:pic>
        <p:nvPicPr>
          <p:cNvPr id="7" name="Picture 6" descr="Image result for harlequin's carnival"/>
          <p:cNvPicPr>
            <a:picLocks noChangeAspect="1" noChangeArrowheads="1"/>
          </p:cNvPicPr>
          <p:nvPr/>
        </p:nvPicPr>
        <p:blipFill>
          <a:blip r:embed="rId2" cstate="print"/>
          <a:srcRect/>
          <a:stretch>
            <a:fillRect/>
          </a:stretch>
        </p:blipFill>
        <p:spPr bwMode="auto">
          <a:xfrm>
            <a:off x="685800" y="1219200"/>
            <a:ext cx="7391400" cy="5217460"/>
          </a:xfrm>
          <a:prstGeom prst="rect">
            <a:avLst/>
          </a:prstGeom>
          <a:noFill/>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706</Words>
  <Application>Microsoft Office PowerPoint</Application>
  <PresentationFormat>On-screen Show (4:3)</PresentationFormat>
  <Paragraphs>25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 HERMANN</vt:lpstr>
      <vt:lpstr>Arial</vt:lpstr>
      <vt:lpstr>Calibri</vt:lpstr>
      <vt:lpstr>Times New Roman</vt:lpstr>
      <vt:lpstr>Office Theme</vt:lpstr>
      <vt:lpstr>Joan Miro</vt:lpstr>
      <vt:lpstr>Born: 20 April 1893 Barcelona, Spain  Died: 25 December 1983 (aged 90)  </vt:lpstr>
      <vt:lpstr>* He began drawing at age 13  * He enrolled at the fine arts academy against father’s wishes  * He had his first solo show in 1918 at the Galeries Dalmau where his work was ridiculed and defaced.  * How would you feel if your artwork was made fun of?  Would you quit making art?  He kept pushing forward and listened to his heart.</vt:lpstr>
      <vt:lpstr>For 1300 years art was only considered valued if there were realistic looking things.  Artists often painted people or objects and focused on how light and shadows made the objects look 3-dimentional.</vt:lpstr>
      <vt:lpstr>Nearly 150 years ago, artist started changing the way we look at art.  They started focusing on concepts and non-realistic looking things.  Instead of focusing on the skill of light and shadows, they focused more on emotions and colors.    Check out this artwork from Joan Miro.  It meant one thing to him.  But the longer you look at it, it may mean something different to you.  And it might make you feel a certain way by looking at it.</vt:lpstr>
      <vt:lpstr>PowerPoint Presentation</vt:lpstr>
      <vt:lpstr>Joan grew up in Catalonia, Spain.  In Catalonia they have famous cave paintings.  Miro also loved children’s artwork.  He was inspired to make art like the cave paintings and children's art he saw.  Can you find the similarities in his artwork and the cave painting next to it?  What shapes and colors do you see?</vt:lpstr>
      <vt:lpstr>His artwork sold for between $250,000 and $26 million   His artwork didn’t have a plan.  Instead it was based on randomness and chance.  Check out this close up on the next painting on the next slide.  This is supposed to be an image of a man who is hungry.  Do you see the hole in his stomach? </vt:lpstr>
      <vt:lpstr>Harlequin's Carnival 1924-1925</vt:lpstr>
      <vt:lpstr>Joan Miro Artwork</vt:lpstr>
      <vt:lpstr>The Tilled Field (1923)</vt:lpstr>
      <vt:lpstr>Catalan Landscape (1924)</vt:lpstr>
      <vt:lpstr>The Escape Ladder (1940)</vt:lpstr>
      <vt:lpstr>Blue II (1961)</vt:lpstr>
      <vt:lpstr>May 1968 (1973)</vt:lpstr>
      <vt:lpstr>In the early 1920s, Miro created a picture language which would be central throughout the rest of his career.  Here are three different guides to use.  Look at these to help you create your own artwork.  You may roll a dice to make your artwork or just choose from the images.  I challenge you to do this with a sharpie…no pencils.  The idea is to make some of the images very large and other ones smaller.  Repeat some of the images.   Have fun.  Let your imagination guide you.  Maybe your artwork tells a story.   Maybe it shares how you are feeling.   Send me some of your finished drawings!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Joan Miro</dc:title>
  <dc:creator>Newton</dc:creator>
  <cp:lastModifiedBy>Leah Newton</cp:lastModifiedBy>
  <cp:revision>94</cp:revision>
  <dcterms:created xsi:type="dcterms:W3CDTF">2019-10-24T20:23:48Z</dcterms:created>
  <dcterms:modified xsi:type="dcterms:W3CDTF">2021-02-05T20:33:47Z</dcterms:modified>
</cp:coreProperties>
</file>