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96" r:id="rId2"/>
    <p:sldId id="284" r:id="rId3"/>
    <p:sldId id="293" r:id="rId4"/>
    <p:sldId id="260" r:id="rId5"/>
    <p:sldId id="295" r:id="rId6"/>
    <p:sldId id="285" r:id="rId7"/>
    <p:sldId id="286" r:id="rId8"/>
    <p:sldId id="294" r:id="rId9"/>
    <p:sldId id="273" r:id="rId10"/>
    <p:sldId id="282" r:id="rId11"/>
    <p:sldId id="283" r:id="rId12"/>
    <p:sldId id="275" r:id="rId13"/>
    <p:sldId id="288" r:id="rId14"/>
    <p:sldId id="290" r:id="rId15"/>
    <p:sldId id="297" r:id="rId16"/>
    <p:sldId id="289" r:id="rId17"/>
  </p:sldIdLst>
  <p:sldSz cx="9144000" cy="6858000" type="screen4x3"/>
  <p:notesSz cx="6858000" cy="9144000"/>
  <p:embeddedFontLst>
    <p:embeddedFont>
      <p:font typeface="Calisto MT" panose="02040603050505030304" pitchFamily="18" charset="0"/>
      <p:regular r:id="rId18"/>
    </p:embeddedFont>
    <p:embeddedFont>
      <p:font typeface="Old English Text MT" panose="020B0604020202020204" charset="0"/>
      <p:regular r:id="rId19"/>
    </p:embeddedFont>
    <p:embeddedFont>
      <p:font typeface="Wingdings 2" panose="05020102010507070707" pitchFamily="18" charset="2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0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1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29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8670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20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9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1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58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6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9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4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6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2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6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2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3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74BCE4B-9ADF-46CF-825A-57839BF7AECA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1C290AD-189D-4DAB-81B4-5F4E96C39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24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ld English Text MT" pitchFamily="66" charset="0"/>
              </a:rPr>
              <a:t>Illuminated Manuscripts</a:t>
            </a:r>
            <a:endParaRPr lang="en-US" dirty="0"/>
          </a:p>
        </p:txBody>
      </p:sp>
      <p:pic>
        <p:nvPicPr>
          <p:cNvPr id="33794" name="Picture 2" descr="Image result for illuminated manuscript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498970" cy="4447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ld English Text MT" pitchFamily="66" charset="0"/>
                <a:cs typeface="Times New Roman" pitchFamily="18" charset="0"/>
              </a:rPr>
              <a:t>Pre-historic 40,000 </a:t>
            </a:r>
            <a:r>
              <a:rPr lang="en-US" sz="2000" dirty="0">
                <a:latin typeface="Old English Text MT" pitchFamily="66" charset="0"/>
                <a:cs typeface="Times New Roman" pitchFamily="18" charset="0"/>
              </a:rPr>
              <a:t>BC</a:t>
            </a:r>
            <a:r>
              <a:rPr lang="en-US" dirty="0">
                <a:latin typeface="Old English Text MT" pitchFamily="66" charset="0"/>
                <a:cs typeface="Times New Roman" pitchFamily="18" charset="0"/>
              </a:rPr>
              <a:t> - 4,000 </a:t>
            </a:r>
            <a:r>
              <a:rPr lang="en-US" sz="2000" dirty="0">
                <a:latin typeface="Old English Text MT" pitchFamily="66" charset="0"/>
                <a:cs typeface="Times New Roman" pitchFamily="18" charset="0"/>
              </a:rPr>
              <a:t>BC</a:t>
            </a:r>
          </a:p>
        </p:txBody>
      </p:sp>
      <p:pic>
        <p:nvPicPr>
          <p:cNvPr id="39938" name="Picture 2" descr="https://www.invaluable.com/blog/wp-content/plugins/inv_art-history-timeline/images/1x/01-prehisto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772400" cy="50831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6400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40,000 years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14600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ld English Text MT" pitchFamily="66" charset="0"/>
                <a:cs typeface="Times New Roman" pitchFamily="18" charset="0"/>
              </a:rPr>
              <a:t>Ancient Art </a:t>
            </a:r>
            <a:br>
              <a:rPr lang="en-US" dirty="0">
                <a:latin typeface="Old English Text MT" pitchFamily="66" charset="0"/>
                <a:cs typeface="Times New Roman" pitchFamily="18" charset="0"/>
              </a:rPr>
            </a:br>
            <a:r>
              <a:rPr lang="en-US" dirty="0">
                <a:latin typeface="Old English Text MT" pitchFamily="66" charset="0"/>
                <a:cs typeface="Times New Roman" pitchFamily="18" charset="0"/>
              </a:rPr>
              <a:t>30,000 </a:t>
            </a:r>
            <a:r>
              <a:rPr lang="en-US" sz="2000" dirty="0">
                <a:latin typeface="Old English Text MT" pitchFamily="66" charset="0"/>
                <a:cs typeface="Times New Roman" pitchFamily="18" charset="0"/>
              </a:rPr>
              <a:t>BC</a:t>
            </a:r>
            <a:r>
              <a:rPr lang="en-US" dirty="0">
                <a:latin typeface="Old English Text MT" pitchFamily="66" charset="0"/>
                <a:cs typeface="Times New Roman" pitchFamily="18" charset="0"/>
              </a:rPr>
              <a:t> - 400 </a:t>
            </a:r>
            <a:r>
              <a:rPr lang="en-US" sz="2000" dirty="0">
                <a:latin typeface="Old English Text MT" pitchFamily="66" charset="0"/>
                <a:cs typeface="Times New Roman" pitchFamily="18" charset="0"/>
              </a:rPr>
              <a:t>AD</a:t>
            </a:r>
          </a:p>
        </p:txBody>
      </p:sp>
      <p:pic>
        <p:nvPicPr>
          <p:cNvPr id="40962" name="Picture 2" descr="https://www.invaluable.com/blog/wp-content/plugins/inv_art-history-timeline/images/1x/02-anci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999" y="152400"/>
            <a:ext cx="4679739" cy="6400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648866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30,000 years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ld English Text MT" pitchFamily="66" charset="0"/>
                <a:cs typeface="Times New Roman" pitchFamily="18" charset="0"/>
              </a:rPr>
              <a:t>Medieval Art </a:t>
            </a:r>
            <a:br>
              <a:rPr lang="en-US" dirty="0">
                <a:latin typeface="Old English Text MT" pitchFamily="66" charset="0"/>
                <a:cs typeface="Times New Roman" pitchFamily="18" charset="0"/>
              </a:rPr>
            </a:br>
            <a:r>
              <a:rPr lang="en-US" dirty="0">
                <a:latin typeface="Old English Text MT" pitchFamily="66" charset="0"/>
                <a:cs typeface="Times New Roman" pitchFamily="18" charset="0"/>
              </a:rPr>
              <a:t>500-1400</a:t>
            </a:r>
          </a:p>
        </p:txBody>
      </p:sp>
      <p:pic>
        <p:nvPicPr>
          <p:cNvPr id="32770" name="Picture 2" descr="https://www.invaluable.com/blog/wp-content/plugins/inv_art-history-timeline/images/1x/03-mediev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81000"/>
            <a:ext cx="5360474" cy="616082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39108" y="6488668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1,000 years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ld English Text MT" pitchFamily="66" charset="0"/>
              </a:rPr>
              <a:t>Illuminated Manuscripts</a:t>
            </a:r>
            <a:endParaRPr lang="en-US" dirty="0"/>
          </a:p>
        </p:txBody>
      </p:sp>
      <p:pic>
        <p:nvPicPr>
          <p:cNvPr id="25602" name="Picture 2" descr="Illuminated.bible.closeup.a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5057775" cy="4286250"/>
          </a:xfrm>
          <a:prstGeom prst="rect">
            <a:avLst/>
          </a:prstGeom>
          <a:noFill/>
        </p:spPr>
      </p:pic>
      <p:pic>
        <p:nvPicPr>
          <p:cNvPr id="25604" name="Picture 4" descr="Meister des Maréchal de Boucicaut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264795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ld English Text MT" pitchFamily="66" charset="0"/>
              </a:rPr>
              <a:t>Illuminated Manuscripts</a:t>
            </a:r>
            <a:endParaRPr lang="en-US" dirty="0"/>
          </a:p>
        </p:txBody>
      </p:sp>
      <p:pic>
        <p:nvPicPr>
          <p:cNvPr id="27650" name="Picture 2" descr="Pentecost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3848100" cy="4286250"/>
          </a:xfrm>
          <a:prstGeom prst="rect">
            <a:avLst/>
          </a:prstGeom>
          <a:noFill/>
        </p:spPr>
      </p:pic>
      <p:pic>
        <p:nvPicPr>
          <p:cNvPr id="27652" name="Picture 4" descr="Girart de Roussillon (full pa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2905125" cy="427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ld English Text MT" pitchFamily="66" charset="0"/>
              </a:rPr>
              <a:t>Steps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00175"/>
            <a:ext cx="84296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Newton\Pictures\Art Lessons\Lesson Plans\Lent Art\Iphone April 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362200"/>
            <a:ext cx="2601139" cy="3581400"/>
          </a:xfrm>
          <a:prstGeom prst="rect">
            <a:avLst/>
          </a:prstGeom>
          <a:noFill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2779659" cy="374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04800"/>
            <a:ext cx="2798972" cy="374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ld English Text MT" pitchFamily="66" charset="0"/>
              </a:rPr>
              <a:t>Illuminated Manuscripts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Manuscript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(means written by hand)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an addition of decoration or illustration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Addition of silver or gold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Religious in nature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For more than 1,000 years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(500-1500AD)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years they brought scripture, stories, myths, and legends to life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Made of Calf skin – vellum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(400AD)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Georgian MSS (21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2162175" cy="1458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ld English Text MT" pitchFamily="66" charset="0"/>
              </a:rPr>
              <a:t>Comics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990600"/>
            <a:ext cx="8229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comic strip of its day…image stories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Many people were uneducated and couldn’t read and this gave the opportunity to spread Jesus’ message</a:t>
            </a:r>
          </a:p>
          <a:p>
            <a:pPr>
              <a:buFont typeface="Arial" pitchFamily="34" charset="0"/>
              <a:buChar char="•"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endParaRPr lang="en-US" sz="1000" dirty="0"/>
          </a:p>
        </p:txBody>
      </p:sp>
      <p:pic>
        <p:nvPicPr>
          <p:cNvPr id="28674" name="Picture 2" descr="Image result for illuminated manuscript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90800"/>
            <a:ext cx="4495800" cy="2247901"/>
          </a:xfrm>
          <a:prstGeom prst="rect">
            <a:avLst/>
          </a:prstGeom>
          <a:noFill/>
        </p:spPr>
      </p:pic>
      <p:pic>
        <p:nvPicPr>
          <p:cNvPr id="28676" name="Picture 4" descr="Image result for calvin and hobbes no see ums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953000"/>
            <a:ext cx="5415449" cy="1787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" y="762000"/>
            <a:ext cx="7848600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330AD - Constantine transferred the Capital of the World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from Rome to Byzantium (New Rome).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Greek influences</a:t>
            </a:r>
          </a:p>
          <a:p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Craftsmen of New Rome reached the highest level of technical skill and decorative beauty</a:t>
            </a:r>
          </a:p>
          <a:p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Constantinople became, for several centuries, the chief centre for the production of manuscripts of all kinds.</a:t>
            </a:r>
          </a:p>
        </p:txBody>
      </p:sp>
      <p:pic>
        <p:nvPicPr>
          <p:cNvPr id="11266" name="Picture 2" descr="Image result for byzantine art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10000"/>
            <a:ext cx="2667000" cy="2818622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ld English Text MT" pitchFamily="66" charset="0"/>
              </a:rPr>
              <a:t>Origins</a:t>
            </a:r>
            <a:endParaRPr lang="en-US" dirty="0"/>
          </a:p>
        </p:txBody>
      </p:sp>
      <p:pic>
        <p:nvPicPr>
          <p:cNvPr id="11268" name="Picture 4" descr="Image result for Map of byzantine rom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6576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ld English Text MT" pitchFamily="66" charset="0"/>
              </a:rPr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200400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and 5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centuries Monks in Italy began to illustrate their books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By 500AD St. Benedict focused on “work” as much as “prayer” in monasteries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As Monks also became missionaries, they were now spreading the word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image of God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Ultimately they helped convert England to Christianity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These manuscripts gave rise and power to monasteries which continued to spread The Word of God</a:t>
            </a:r>
          </a:p>
        </p:txBody>
      </p:sp>
      <p:pic>
        <p:nvPicPr>
          <p:cNvPr id="5" name="Picture 2" descr="Roman de la Rose f. 28r (Author at writing des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038600"/>
            <a:ext cx="3333750" cy="2443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ld English Text MT" pitchFamily="66" charset="0"/>
              </a:rPr>
              <a:t>400s  - 1400s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313135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upload.wikimedia.org/wikipedia/commons/6/62/Apparition_saint_gra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287721" cy="281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4876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Jesus and His Disciples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4876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King Arthur and His Round Table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ld English Text MT" pitchFamily="66" charset="0"/>
              </a:rPr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Decorated initials, borders and miniatures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Became like a multimedia experience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Guide for the Latin Mass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See the images and understand the solemnity</a:t>
            </a:r>
          </a:p>
        </p:txBody>
      </p:sp>
      <p:pic>
        <p:nvPicPr>
          <p:cNvPr id="2050" name="Picture 2" descr="Image result for illuminated manuscript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124200"/>
            <a:ext cx="4953000" cy="3434081"/>
          </a:xfrm>
          <a:prstGeom prst="rect">
            <a:avLst/>
          </a:prstGeom>
          <a:noFill/>
        </p:spPr>
      </p:pic>
      <p:pic>
        <p:nvPicPr>
          <p:cNvPr id="5" name="Picture 2" descr="Bernhard von Clairvaux (Initiale-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447800"/>
            <a:ext cx="19812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ld English Text MT" pitchFamily="66" charset="0"/>
              </a:rPr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362200"/>
          </a:xfrm>
        </p:spPr>
        <p:txBody>
          <a:bodyPr/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Explanation, illustration, decoration, information, glorification – added value to word of God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Each leaf could take months to complete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most popular type of illuminated manuscript was the Book of Hours, which was comprised of Christian prayers to be said at certain hours throughout the day.</a:t>
            </a:r>
          </a:p>
          <a:p>
            <a:endParaRPr lang="en-US" dirty="0"/>
          </a:p>
        </p:txBody>
      </p:sp>
      <p:pic>
        <p:nvPicPr>
          <p:cNvPr id="31748" name="Picture 4" descr="Book of Hours of Jeanne d'Evreu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276600"/>
            <a:ext cx="4495800" cy="3326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2895600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Old English Text MT" pitchFamily="66" charset="0"/>
              </a:rPr>
              <a:t>Art Movements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4251</TotalTime>
  <Words>329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Wingdings 2</vt:lpstr>
      <vt:lpstr>Calisto MT</vt:lpstr>
      <vt:lpstr>Old English Text MT</vt:lpstr>
      <vt:lpstr>Slate</vt:lpstr>
      <vt:lpstr>Illuminated Manuscripts</vt:lpstr>
      <vt:lpstr>Illuminated Manuscripts</vt:lpstr>
      <vt:lpstr>Comics</vt:lpstr>
      <vt:lpstr>Origins</vt:lpstr>
      <vt:lpstr>Origins</vt:lpstr>
      <vt:lpstr>400s  - 1400s</vt:lpstr>
      <vt:lpstr>Facts</vt:lpstr>
      <vt:lpstr>Facts</vt:lpstr>
      <vt:lpstr>Art Movements</vt:lpstr>
      <vt:lpstr>Pre-historic 40,000 BC - 4,000 BC</vt:lpstr>
      <vt:lpstr>Ancient Art  30,000 BC - 400 AD</vt:lpstr>
      <vt:lpstr>Medieval Art  500-1400</vt:lpstr>
      <vt:lpstr>Illuminated Manuscripts</vt:lpstr>
      <vt:lpstr>Illuminated Manuscripts</vt:lpstr>
      <vt:lpstr>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Joan Miro</dc:title>
  <dc:creator>Newton</dc:creator>
  <cp:lastModifiedBy>Leah Newton</cp:lastModifiedBy>
  <cp:revision>182</cp:revision>
  <dcterms:created xsi:type="dcterms:W3CDTF">2019-10-24T20:23:48Z</dcterms:created>
  <dcterms:modified xsi:type="dcterms:W3CDTF">2020-12-30T23:37:39Z</dcterms:modified>
</cp:coreProperties>
</file>