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310" r:id="rId3"/>
    <p:sldId id="322" r:id="rId4"/>
    <p:sldId id="285" r:id="rId5"/>
    <p:sldId id="309" r:id="rId6"/>
    <p:sldId id="263" r:id="rId7"/>
    <p:sldId id="264" r:id="rId8"/>
    <p:sldId id="286" r:id="rId9"/>
    <p:sldId id="265" r:id="rId10"/>
    <p:sldId id="282" r:id="rId11"/>
    <p:sldId id="267" r:id="rId12"/>
    <p:sldId id="330" r:id="rId13"/>
    <p:sldId id="277" r:id="rId14"/>
    <p:sldId id="303" r:id="rId15"/>
    <p:sldId id="312" r:id="rId16"/>
    <p:sldId id="313" r:id="rId17"/>
    <p:sldId id="306" r:id="rId18"/>
    <p:sldId id="298" r:id="rId19"/>
    <p:sldId id="320" r:id="rId20"/>
    <p:sldId id="295" r:id="rId21"/>
    <p:sldId id="305" r:id="rId22"/>
    <p:sldId id="296" r:id="rId23"/>
    <p:sldId id="299" r:id="rId24"/>
    <p:sldId id="300" r:id="rId25"/>
    <p:sldId id="301" r:id="rId26"/>
    <p:sldId id="323" r:id="rId27"/>
    <p:sldId id="324" r:id="rId28"/>
    <p:sldId id="325" r:id="rId29"/>
    <p:sldId id="326" r:id="rId30"/>
    <p:sldId id="327" r:id="rId31"/>
    <p:sldId id="308" r:id="rId32"/>
    <p:sldId id="314" r:id="rId33"/>
    <p:sldId id="288" r:id="rId34"/>
    <p:sldId id="317" r:id="rId35"/>
    <p:sldId id="331" r:id="rId36"/>
    <p:sldId id="292" r:id="rId37"/>
    <p:sldId id="321" r:id="rId38"/>
    <p:sldId id="315" r:id="rId39"/>
    <p:sldId id="316" r:id="rId40"/>
    <p:sldId id="318" r:id="rId41"/>
    <p:sldId id="257" r:id="rId42"/>
    <p:sldId id="319" r:id="rId43"/>
    <p:sldId id="259" r:id="rId44"/>
    <p:sldId id="266" r:id="rId45"/>
    <p:sldId id="279" r:id="rId46"/>
    <p:sldId id="304" r:id="rId47"/>
    <p:sldId id="260" r:id="rId48"/>
    <p:sldId id="268" r:id="rId49"/>
    <p:sldId id="269" r:id="rId50"/>
    <p:sldId id="275" r:id="rId51"/>
    <p:sldId id="276" r:id="rId52"/>
    <p:sldId id="261" r:id="rId53"/>
    <p:sldId id="283" r:id="rId54"/>
    <p:sldId id="307" r:id="rId55"/>
    <p:sldId id="284" r:id="rId56"/>
    <p:sldId id="272" r:id="rId57"/>
    <p:sldId id="273" r:id="rId58"/>
    <p:sldId id="274" r:id="rId59"/>
    <p:sldId id="280" r:id="rId60"/>
    <p:sldId id="281" r:id="rId61"/>
    <p:sldId id="290" r:id="rId62"/>
    <p:sldId id="291" r:id="rId63"/>
    <p:sldId id="27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99"/>
    <a:srgbClr val="EF8D21"/>
    <a:srgbClr val="FE8914"/>
    <a:srgbClr val="ED6122"/>
    <a:srgbClr val="ED6424"/>
    <a:srgbClr val="EE2C29"/>
    <a:srgbClr val="CC0099"/>
    <a:srgbClr val="7B18E8"/>
    <a:srgbClr val="44BCB3"/>
    <a:srgbClr val="66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665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467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129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75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967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46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90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38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128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23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256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4A64-DC06-47BE-8B4F-3BA5D65D8DA4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1BEC-859B-4CBF-832F-30D9E30C31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493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0DDED-B1D7-4956-B7FB-EAC79727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2051222"/>
            <a:ext cx="10487025" cy="29161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EE2C29"/>
                </a:solidFill>
                <a:latin typeface="Cooper Black" panose="0208090404030B020404" pitchFamily="18" charset="0"/>
              </a:rPr>
              <a:t>C</a:t>
            </a:r>
            <a:r>
              <a:rPr lang="en-US" sz="6600" b="1" dirty="0">
                <a:solidFill>
                  <a:srgbClr val="ED6122"/>
                </a:solidFill>
                <a:latin typeface="Cooper Black" panose="0208090404030B020404" pitchFamily="18" charset="0"/>
              </a:rPr>
              <a:t>o</a:t>
            </a:r>
            <a:r>
              <a:rPr lang="en-US" sz="6600" b="1" dirty="0">
                <a:solidFill>
                  <a:srgbClr val="FE8914"/>
                </a:solidFill>
                <a:latin typeface="Cooper Black" panose="0208090404030B020404" pitchFamily="18" charset="0"/>
              </a:rPr>
              <a:t>l</a:t>
            </a:r>
            <a:r>
              <a:rPr lang="en-US" sz="6600" b="1" dirty="0">
                <a:solidFill>
                  <a:srgbClr val="FFCC00"/>
                </a:solidFill>
                <a:latin typeface="Cooper Black" panose="0208090404030B020404" pitchFamily="18" charset="0"/>
              </a:rPr>
              <a:t>o</a:t>
            </a:r>
            <a:r>
              <a:rPr lang="en-US" sz="6600" b="1" dirty="0">
                <a:solidFill>
                  <a:srgbClr val="66CC00"/>
                </a:solidFill>
                <a:latin typeface="Cooper Black" panose="0208090404030B020404" pitchFamily="18" charset="0"/>
              </a:rPr>
              <a:t>r</a:t>
            </a:r>
            <a:r>
              <a:rPr lang="en-US" sz="6600" b="1" dirty="0">
                <a:latin typeface="Cooper Black" panose="0208090404030B020404" pitchFamily="18" charset="0"/>
              </a:rPr>
              <a:t> </a:t>
            </a:r>
            <a:r>
              <a:rPr lang="en-US" sz="6600" b="1" dirty="0">
                <a:solidFill>
                  <a:srgbClr val="00B050"/>
                </a:solidFill>
                <a:latin typeface="Cooper Black" panose="0208090404030B020404" pitchFamily="18" charset="0"/>
              </a:rPr>
              <a:t>T</a:t>
            </a:r>
            <a:r>
              <a:rPr lang="en-US" sz="6600" b="1" dirty="0">
                <a:solidFill>
                  <a:srgbClr val="44BCB3"/>
                </a:solidFill>
                <a:latin typeface="Cooper Black" panose="0208090404030B020404" pitchFamily="18" charset="0"/>
              </a:rPr>
              <a:t>h</a:t>
            </a:r>
            <a:r>
              <a:rPr lang="en-US" sz="6600" b="1" dirty="0">
                <a:solidFill>
                  <a:srgbClr val="0070C0"/>
                </a:solidFill>
                <a:latin typeface="Cooper Black" panose="0208090404030B020404" pitchFamily="18" charset="0"/>
              </a:rPr>
              <a:t>e</a:t>
            </a:r>
            <a:r>
              <a:rPr lang="en-US" sz="6600" b="1" dirty="0">
                <a:solidFill>
                  <a:srgbClr val="7B18E8"/>
                </a:solidFill>
                <a:latin typeface="Cooper Black" panose="0208090404030B020404" pitchFamily="18" charset="0"/>
              </a:rPr>
              <a:t>o</a:t>
            </a:r>
            <a:r>
              <a:rPr lang="en-US" sz="6600" b="1" dirty="0">
                <a:solidFill>
                  <a:srgbClr val="660099"/>
                </a:solidFill>
                <a:latin typeface="Cooper Black" panose="0208090404030B020404" pitchFamily="18" charset="0"/>
              </a:rPr>
              <a:t>r</a:t>
            </a:r>
            <a:r>
              <a:rPr lang="en-US" sz="6600" b="1" dirty="0">
                <a:solidFill>
                  <a:srgbClr val="CC0099"/>
                </a:solidFill>
                <a:latin typeface="Cooper Black" panose="0208090404030B020404" pitchFamily="18" charset="0"/>
              </a:rPr>
              <a:t>y</a:t>
            </a:r>
            <a:r>
              <a:rPr lang="en-US" sz="6600" b="1" dirty="0">
                <a:latin typeface="Cooper Black" panose="0208090404030B020404" pitchFamily="18" charset="0"/>
              </a:rPr>
              <a:t/>
            </a:r>
            <a:br>
              <a:rPr lang="en-US" sz="6600" b="1" dirty="0">
                <a:latin typeface="Cooper Black" panose="0208090404030B020404" pitchFamily="18" charset="0"/>
              </a:rPr>
            </a:br>
            <a:r>
              <a:rPr lang="en-US" sz="3600" b="1" dirty="0">
                <a:latin typeface="Cooper Black" panose="0208090404030B020404" pitchFamily="18" charset="0"/>
              </a:rPr>
              <a:t>for kids </a:t>
            </a:r>
            <a:r>
              <a:rPr lang="en-US" sz="3600" b="1" dirty="0">
                <a:latin typeface="Basic Font" panose="00000400000000000000" pitchFamily="2" charset="0"/>
              </a:rPr>
              <a:t/>
            </a:r>
            <a:br>
              <a:rPr lang="en-US" sz="3600" b="1" dirty="0">
                <a:latin typeface="Basic Font" panose="00000400000000000000" pitchFamily="2" charset="0"/>
              </a:rPr>
            </a:br>
            <a:r>
              <a:rPr lang="en-US" sz="3600" b="1" dirty="0">
                <a:latin typeface="Cooper Black" pitchFamily="18" charset="0"/>
              </a:rPr>
              <a:t>inspired by </a:t>
            </a:r>
            <a:r>
              <a:rPr lang="en-US" sz="3600" b="1" dirty="0" smtClean="0">
                <a:latin typeface="Cooper Black" pitchFamily="18" charset="0"/>
              </a:rPr>
              <a:t/>
            </a:r>
            <a:br>
              <a:rPr lang="en-US" sz="3600" b="1" dirty="0" smtClean="0">
                <a:latin typeface="Cooper Black" pitchFamily="18" charset="0"/>
              </a:rPr>
            </a:br>
            <a:r>
              <a:rPr lang="en-US" sz="3600" b="1" dirty="0">
                <a:latin typeface="Walter" pitchFamily="2" charset="0"/>
              </a:rPr>
              <a:t/>
            </a:r>
            <a:br>
              <a:rPr lang="en-US" sz="3600" b="1" dirty="0">
                <a:latin typeface="Walter" pitchFamily="2" charset="0"/>
              </a:rPr>
            </a:br>
            <a:r>
              <a:rPr lang="en-US" sz="5300" b="1" dirty="0" smtClean="0">
                <a:solidFill>
                  <a:srgbClr val="FF0000"/>
                </a:solidFill>
                <a:latin typeface="Walter" pitchFamily="2" charset="0"/>
              </a:rPr>
              <a:t>D</a:t>
            </a:r>
            <a:r>
              <a:rPr lang="en-US" sz="5300" b="1" dirty="0" smtClean="0">
                <a:solidFill>
                  <a:srgbClr val="EF8D21"/>
                </a:solidFill>
                <a:latin typeface="Walter" pitchFamily="2" charset="0"/>
              </a:rPr>
              <a:t>i</a:t>
            </a:r>
            <a:r>
              <a:rPr lang="en-US" sz="5300" b="1" dirty="0" smtClean="0">
                <a:solidFill>
                  <a:srgbClr val="FFFF00"/>
                </a:solidFill>
                <a:latin typeface="Walter" pitchFamily="2" charset="0"/>
              </a:rPr>
              <a:t>s</a:t>
            </a:r>
            <a:r>
              <a:rPr lang="en-US" sz="5300" b="1" dirty="0" smtClean="0">
                <a:solidFill>
                  <a:srgbClr val="00B050"/>
                </a:solidFill>
                <a:latin typeface="Walter" pitchFamily="2" charset="0"/>
              </a:rPr>
              <a:t>n</a:t>
            </a:r>
            <a:r>
              <a:rPr lang="en-US" sz="5300" b="1" dirty="0" smtClean="0">
                <a:solidFill>
                  <a:srgbClr val="0070C0"/>
                </a:solidFill>
                <a:latin typeface="Walter" pitchFamily="2" charset="0"/>
              </a:rPr>
              <a:t>e</a:t>
            </a:r>
            <a:r>
              <a:rPr lang="en-US" sz="5300" b="1" dirty="0" smtClean="0">
                <a:solidFill>
                  <a:srgbClr val="660099"/>
                </a:solidFill>
                <a:latin typeface="Walter" pitchFamily="2" charset="0"/>
              </a:rPr>
              <a:t>y</a:t>
            </a:r>
            <a:endParaRPr lang="en-US" sz="5300" b="1" dirty="0">
              <a:solidFill>
                <a:srgbClr val="660099"/>
              </a:solidFill>
              <a:latin typeface="Walter" pitchFamily="2" charset="0"/>
            </a:endParaRPr>
          </a:p>
        </p:txBody>
      </p:sp>
      <p:pic>
        <p:nvPicPr>
          <p:cNvPr id="4" name="Picture 2" descr="Image result for disney characters">
            <a:extLst>
              <a:ext uri="{FF2B5EF4-FFF2-40B4-BE49-F238E27FC236}">
                <a16:creationId xmlns:a16="http://schemas.microsoft.com/office/drawing/2014/main" xmlns="" id="{C71ACCED-2642-4F87-A130-7461FF2D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0659" y="2467677"/>
            <a:ext cx="1584172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disney characters">
            <a:extLst>
              <a:ext uri="{FF2B5EF4-FFF2-40B4-BE49-F238E27FC236}">
                <a16:creationId xmlns:a16="http://schemas.microsoft.com/office/drawing/2014/main" xmlns="" id="{9E8D2CA9-F654-4E57-A035-5C073956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4" y="526242"/>
            <a:ext cx="2563294" cy="16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disney characters">
            <a:extLst>
              <a:ext uri="{FF2B5EF4-FFF2-40B4-BE49-F238E27FC236}">
                <a16:creationId xmlns:a16="http://schemas.microsoft.com/office/drawing/2014/main" xmlns="" id="{70C89F79-8A65-4B9C-8570-BC307021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864" y="2467676"/>
            <a:ext cx="1525473" cy="21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n Artist Reimagined The Starbucks Logo As Disney Characters ...">
            <a:extLst>
              <a:ext uri="{FF2B5EF4-FFF2-40B4-BE49-F238E27FC236}">
                <a16:creationId xmlns:a16="http://schemas.microsoft.com/office/drawing/2014/main" xmlns="" id="{E117DC58-01F9-4988-A390-B2E646B5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041" y="4948488"/>
            <a:ext cx="2627928" cy="15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disney characters">
            <a:extLst>
              <a:ext uri="{FF2B5EF4-FFF2-40B4-BE49-F238E27FC236}">
                <a16:creationId xmlns:a16="http://schemas.microsoft.com/office/drawing/2014/main" xmlns="" id="{D9689264-E6AE-4C92-B7D3-39F3B584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416" y="525196"/>
            <a:ext cx="2652659" cy="168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xmlns="" id="{9F8861C0-A67F-4B6B-B737-9CFE4174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4546" y="5047745"/>
            <a:ext cx="1285059" cy="128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frozen">
            <a:extLst>
              <a:ext uri="{FF2B5EF4-FFF2-40B4-BE49-F238E27FC236}">
                <a16:creationId xmlns:a16="http://schemas.microsoft.com/office/drawing/2014/main" xmlns="" id="{3659DBFD-2A4A-4B4D-87EC-EF807A9E9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22"/>
          <a:stretch/>
        </p:blipFill>
        <p:spPr bwMode="auto">
          <a:xfrm>
            <a:off x="4025375" y="620957"/>
            <a:ext cx="4141249" cy="140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isney villains maleficent">
            <a:extLst>
              <a:ext uri="{FF2B5EF4-FFF2-40B4-BE49-F238E27FC236}">
                <a16:creationId xmlns:a16="http://schemas.microsoft.com/office/drawing/2014/main" xmlns="" id="{3E92C837-32DC-4CA3-810F-554818BB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145"/>
          <a:stretch/>
        </p:blipFill>
        <p:spPr bwMode="auto">
          <a:xfrm>
            <a:off x="8124011" y="4948488"/>
            <a:ext cx="2439214" cy="153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43388" y="5051299"/>
            <a:ext cx="1630189" cy="130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04736" y="6488668"/>
            <a:ext cx="399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LeahNewtonArt.com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01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disney villains cruella de vil">
            <a:extLst>
              <a:ext uri="{FF2B5EF4-FFF2-40B4-BE49-F238E27FC236}">
                <a16:creationId xmlns:a16="http://schemas.microsoft.com/office/drawing/2014/main" xmlns="" id="{A33D0D40-201E-4BAA-9B23-EDB7FA43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613" y="0"/>
            <a:ext cx="467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08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Image result for sebastian and flounder">
            <a:extLst>
              <a:ext uri="{FF2B5EF4-FFF2-40B4-BE49-F238E27FC236}">
                <a16:creationId xmlns:a16="http://schemas.microsoft.com/office/drawing/2014/main" xmlns="" id="{B9E21D18-FC41-4522-99B0-51BDE055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394" y="434974"/>
            <a:ext cx="4626465" cy="61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18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enie (Disney) - Wikipedia">
            <a:extLst>
              <a:ext uri="{FF2B5EF4-FFF2-40B4-BE49-F238E27FC236}">
                <a16:creationId xmlns:a16="http://schemas.microsoft.com/office/drawing/2014/main" xmlns="" id="{2B85311D-8EF8-4624-964F-D8CD03CD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803" y="419100"/>
            <a:ext cx="5785368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87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incredibles">
            <a:extLst>
              <a:ext uri="{FF2B5EF4-FFF2-40B4-BE49-F238E27FC236}">
                <a16:creationId xmlns:a16="http://schemas.microsoft.com/office/drawing/2014/main" xmlns="" id="{C86D3E06-8458-4D16-805E-E4DDFA73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56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disney characters">
            <a:extLst>
              <a:ext uri="{FF2B5EF4-FFF2-40B4-BE49-F238E27FC236}">
                <a16:creationId xmlns:a16="http://schemas.microsoft.com/office/drawing/2014/main" xmlns="" id="{1C886997-56AE-4ABA-945B-5CE48CE6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354" y="255183"/>
            <a:ext cx="3530009" cy="63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disney villains">
            <a:extLst>
              <a:ext uri="{FF2B5EF4-FFF2-40B4-BE49-F238E27FC236}">
                <a16:creationId xmlns:a16="http://schemas.microsoft.com/office/drawing/2014/main" xmlns="" id="{FB880FC8-519C-4932-8D0B-120E3277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26" y="1029233"/>
            <a:ext cx="6485090" cy="48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6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9FB2364-983B-47DE-A23C-CA675A86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Secondary Colors </a:t>
            </a:r>
            <a:br>
              <a:rPr lang="en-US" dirty="0"/>
            </a:br>
            <a:r>
              <a:rPr lang="en-US" dirty="0">
                <a:solidFill>
                  <a:srgbClr val="F3960D"/>
                </a:solidFill>
              </a:rPr>
              <a:t>Orange</a:t>
            </a:r>
            <a:r>
              <a:rPr lang="en-US" dirty="0"/>
              <a:t> –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– </a:t>
            </a:r>
            <a:r>
              <a:rPr lang="en-US" dirty="0">
                <a:solidFill>
                  <a:srgbClr val="7030A0"/>
                </a:solidFill>
              </a:rPr>
              <a:t>Purple</a:t>
            </a:r>
          </a:p>
        </p:txBody>
      </p:sp>
      <p:pic>
        <p:nvPicPr>
          <p:cNvPr id="2" name="Picture 6" descr="Image result for secondary colors">
            <a:extLst>
              <a:ext uri="{FF2B5EF4-FFF2-40B4-BE49-F238E27FC236}">
                <a16:creationId xmlns:a16="http://schemas.microsoft.com/office/drawing/2014/main" xmlns="" id="{F2ADEF42-39A9-4AA8-8919-E9EF4031C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33564"/>
            <a:ext cx="3898900" cy="438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re infrared and ultraviolet primary colors or secondary colors ...">
            <a:extLst>
              <a:ext uri="{FF2B5EF4-FFF2-40B4-BE49-F238E27FC236}">
                <a16:creationId xmlns:a16="http://schemas.microsoft.com/office/drawing/2014/main" xmlns="" id="{4D62827F-8CA5-4105-A521-6FABDB9E4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037" y="1833564"/>
            <a:ext cx="4375213" cy="438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3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049A0-A963-42AB-AA77-97305E6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780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List as many Disney characters that you can think of that are mostly </a:t>
            </a:r>
            <a:r>
              <a:rPr lang="en-US" sz="4000" dirty="0">
                <a:solidFill>
                  <a:srgbClr val="F3960D"/>
                </a:solidFill>
              </a:rPr>
              <a:t>Orange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00B050"/>
                </a:solidFill>
              </a:rPr>
              <a:t>Green</a:t>
            </a:r>
            <a:r>
              <a:rPr lang="en-US" sz="4000" dirty="0"/>
              <a:t> and/or </a:t>
            </a:r>
            <a:r>
              <a:rPr lang="en-US" sz="4000" dirty="0">
                <a:solidFill>
                  <a:srgbClr val="7030A0"/>
                </a:solidFill>
              </a:rPr>
              <a:t>Purple</a:t>
            </a:r>
            <a:r>
              <a:rPr lang="en-US" sz="4000" dirty="0"/>
              <a:t>.</a:t>
            </a:r>
            <a:r>
              <a:rPr lang="en-US" sz="4000" dirty="0">
                <a:solidFill>
                  <a:srgbClr val="0070C0"/>
                </a:solidFill>
              </a:rPr>
              <a:t> 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4000" dirty="0"/>
              <a:t>You may also choose characters and their friends from the same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98A1D9-8C05-4B98-9113-2CBFB9B7D46C}"/>
              </a:ext>
            </a:extLst>
          </p:cNvPr>
          <p:cNvSpPr txBox="1"/>
          <p:nvPr/>
        </p:nvSpPr>
        <p:spPr>
          <a:xfrm>
            <a:off x="2055849" y="3259901"/>
            <a:ext cx="7686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</a:t>
            </a:r>
          </a:p>
          <a:p>
            <a:endParaRPr lang="en-US" sz="2000" dirty="0"/>
          </a:p>
          <a:p>
            <a:r>
              <a:rPr lang="en-US" sz="2000" dirty="0"/>
              <a:t>2.</a:t>
            </a:r>
          </a:p>
          <a:p>
            <a:endParaRPr lang="en-US" sz="2000" dirty="0"/>
          </a:p>
          <a:p>
            <a:r>
              <a:rPr lang="en-US" sz="2000" dirty="0"/>
              <a:t>3.</a:t>
            </a:r>
          </a:p>
          <a:p>
            <a:endParaRPr lang="en-US" sz="2000" dirty="0"/>
          </a:p>
          <a:p>
            <a:r>
              <a:rPr lang="en-US" sz="2000" dirty="0"/>
              <a:t>4.</a:t>
            </a:r>
          </a:p>
          <a:p>
            <a:endParaRPr lang="en-US" sz="2000" dirty="0"/>
          </a:p>
          <a:p>
            <a:r>
              <a:rPr lang="en-US" sz="20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xmlns="" val="14649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disney tigger">
            <a:extLst>
              <a:ext uri="{FF2B5EF4-FFF2-40B4-BE49-F238E27FC236}">
                <a16:creationId xmlns:a16="http://schemas.microsoft.com/office/drawing/2014/main" xmlns="" id="{5D6BE873-6894-4231-93BE-ACA98FF3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6093" y="216413"/>
            <a:ext cx="5160041" cy="63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69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707" y="0"/>
            <a:ext cx="8591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70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mazon.com: Uncle Milton - Wall Friends - Olaf The Snowman: Toys ...">
            <a:extLst>
              <a:ext uri="{FF2B5EF4-FFF2-40B4-BE49-F238E27FC236}">
                <a16:creationId xmlns:a16="http://schemas.microsoft.com/office/drawing/2014/main" xmlns="" id="{A44D7BB8-0973-4790-8F4C-92B8E73F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975" y="0"/>
            <a:ext cx="421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79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E17352-AA47-4294-BC12-72A81958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i="0" dirty="0">
                <a:effectLst/>
                <a:latin typeface="Merriweather"/>
              </a:rPr>
              <a:t>Sir Isaac Newton created “color theory.” </a:t>
            </a:r>
            <a:br>
              <a:rPr lang="en-US" b="0" i="0" dirty="0">
                <a:effectLst/>
                <a:latin typeface="Merriweather"/>
              </a:rPr>
            </a:br>
            <a:r>
              <a:rPr lang="en-US" sz="3200" b="0" i="0" dirty="0">
                <a:effectLst/>
                <a:latin typeface="Merriweather"/>
              </a:rPr>
              <a:t>He invented the Color </a:t>
            </a:r>
            <a:r>
              <a:rPr lang="en-US" sz="3200" dirty="0">
                <a:latin typeface="Merriweather"/>
              </a:rPr>
              <a:t>W</a:t>
            </a:r>
            <a:r>
              <a:rPr lang="en-US" sz="3200" b="0" i="0" dirty="0">
                <a:effectLst/>
                <a:latin typeface="Merriweather"/>
              </a:rPr>
              <a:t>heel in 1666.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9626C3-DD2B-4017-8F91-E3D612C14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8961" y="1977231"/>
            <a:ext cx="3394075" cy="3394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AEB848-D421-4680-8ADF-A0476894C252}"/>
              </a:ext>
            </a:extLst>
          </p:cNvPr>
          <p:cNvSpPr txBox="1"/>
          <p:nvPr/>
        </p:nvSpPr>
        <p:spPr>
          <a:xfrm>
            <a:off x="1376360" y="5505450"/>
            <a:ext cx="943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Color Theory uses both science and art.</a:t>
            </a:r>
          </a:p>
          <a:p>
            <a:pPr algn="ctr"/>
            <a:r>
              <a:rPr lang="en-US" sz="2400" dirty="0"/>
              <a:t>It is a guide for mixing colors, and how to use combinations of them for a visual effect.</a:t>
            </a:r>
          </a:p>
        </p:txBody>
      </p:sp>
    </p:spTree>
    <p:extLst>
      <p:ext uri="{BB962C8B-B14F-4D97-AF65-F5344CB8AC3E}">
        <p14:creationId xmlns:p14="http://schemas.microsoft.com/office/powerpoint/2010/main" xmlns="" val="35239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disney characters">
            <a:extLst>
              <a:ext uri="{FF2B5EF4-FFF2-40B4-BE49-F238E27FC236}">
                <a16:creationId xmlns:a16="http://schemas.microsoft.com/office/drawing/2014/main" xmlns="" id="{B3B69B8B-4FC5-4E10-86EE-85EFE007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68102"/>
            <a:ext cx="4733369" cy="652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87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disney princess tiana">
            <a:extLst>
              <a:ext uri="{FF2B5EF4-FFF2-40B4-BE49-F238E27FC236}">
                <a16:creationId xmlns:a16="http://schemas.microsoft.com/office/drawing/2014/main" xmlns="" id="{06EF5A54-DFB9-43F5-9D2B-B739013A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6512" y="165199"/>
            <a:ext cx="7842469" cy="64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5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tangled pascal">
            <a:extLst>
              <a:ext uri="{FF2B5EF4-FFF2-40B4-BE49-F238E27FC236}">
                <a16:creationId xmlns:a16="http://schemas.microsoft.com/office/drawing/2014/main" xmlns="" id="{C023C3BE-33BE-47ED-9782-7A3EB1CF8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460" y="243662"/>
            <a:ext cx="10207256" cy="63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04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Related image">
            <a:extLst>
              <a:ext uri="{FF2B5EF4-FFF2-40B4-BE49-F238E27FC236}">
                <a16:creationId xmlns:a16="http://schemas.microsoft.com/office/drawing/2014/main" xmlns="" id="{9DBA3EFF-8C07-4085-8A92-5B6D956D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2595" y="234411"/>
            <a:ext cx="8449433" cy="64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60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purple disney characters">
            <a:extLst>
              <a:ext uri="{FF2B5EF4-FFF2-40B4-BE49-F238E27FC236}">
                <a16:creationId xmlns:a16="http://schemas.microsoft.com/office/drawing/2014/main" xmlns="" id="{B4F41C05-47BC-4130-8758-F7F87329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194" y="191996"/>
            <a:ext cx="10176023" cy="64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81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n Artist Reimagined The Starbucks Logo As Disney Characters ...">
            <a:extLst>
              <a:ext uri="{FF2B5EF4-FFF2-40B4-BE49-F238E27FC236}">
                <a16:creationId xmlns:a16="http://schemas.microsoft.com/office/drawing/2014/main" xmlns="" id="{DE4CC42F-190C-4933-90F2-63D6ABA7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99" y="495299"/>
            <a:ext cx="10078065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15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9FB2364-983B-47DE-A23C-CA675A86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Tertiary Colors </a:t>
            </a:r>
            <a:br>
              <a:rPr lang="en-US" dirty="0"/>
            </a:br>
            <a:r>
              <a:rPr lang="en-US" sz="3200" dirty="0">
                <a:solidFill>
                  <a:srgbClr val="FFCC00"/>
                </a:solidFill>
              </a:rPr>
              <a:t>Marigold </a:t>
            </a:r>
            <a:r>
              <a:rPr lang="en-US" sz="3200" dirty="0"/>
              <a:t>–</a:t>
            </a:r>
            <a:r>
              <a:rPr lang="en-US" sz="3200" dirty="0">
                <a:solidFill>
                  <a:srgbClr val="FFCC00"/>
                </a:solidFill>
              </a:rPr>
              <a:t> </a:t>
            </a:r>
            <a:r>
              <a:rPr lang="en-US" sz="3200" dirty="0">
                <a:solidFill>
                  <a:srgbClr val="FF6600"/>
                </a:solidFill>
              </a:rPr>
              <a:t>Tiger 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CC0099"/>
                </a:solidFill>
              </a:rPr>
              <a:t>Magenta </a:t>
            </a:r>
            <a:r>
              <a:rPr lang="en-US" sz="3200" dirty="0"/>
              <a:t>- </a:t>
            </a:r>
            <a:r>
              <a:rPr lang="en-US" sz="3200" dirty="0">
                <a:solidFill>
                  <a:srgbClr val="660099"/>
                </a:solidFill>
              </a:rPr>
              <a:t>Indigo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0BB4C3"/>
                </a:solidFill>
              </a:rPr>
              <a:t>Aquamarine </a:t>
            </a:r>
            <a:r>
              <a:rPr lang="en-US" sz="3200" dirty="0"/>
              <a:t>-</a:t>
            </a:r>
            <a:r>
              <a:rPr lang="en-US" sz="3200" dirty="0">
                <a:solidFill>
                  <a:srgbClr val="CC0099"/>
                </a:solidFill>
              </a:rPr>
              <a:t> </a:t>
            </a:r>
            <a:r>
              <a:rPr lang="en-US" sz="3200" dirty="0">
                <a:solidFill>
                  <a:srgbClr val="66CC00"/>
                </a:solidFill>
              </a:rPr>
              <a:t>Lime</a:t>
            </a:r>
            <a:endParaRPr lang="en-US" sz="3200" dirty="0"/>
          </a:p>
        </p:txBody>
      </p:sp>
      <p:pic>
        <p:nvPicPr>
          <p:cNvPr id="12290" name="Picture 2" descr="Tertiary Colors - The Paper">
            <a:extLst>
              <a:ext uri="{FF2B5EF4-FFF2-40B4-BE49-F238E27FC236}">
                <a16:creationId xmlns:a16="http://schemas.microsoft.com/office/drawing/2014/main" xmlns="" id="{BA117381-E9BB-4CE4-AF05-C47C9FDC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68683"/>
            <a:ext cx="4857306" cy="485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he basics of the color wheel for presentation design (Part I ...">
            <a:extLst>
              <a:ext uri="{FF2B5EF4-FFF2-40B4-BE49-F238E27FC236}">
                <a16:creationId xmlns:a16="http://schemas.microsoft.com/office/drawing/2014/main" xmlns="" id="{2DD7C9C3-4C13-400C-B41A-46954076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0782" y="1668683"/>
            <a:ext cx="6470499" cy="485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6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049A0-A963-42AB-AA77-97305E6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780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List as many Disney characters that you can think of that are mostly </a:t>
            </a:r>
            <a:r>
              <a:rPr lang="en-US" sz="4000" dirty="0">
                <a:solidFill>
                  <a:srgbClr val="FF6600"/>
                </a:solidFill>
              </a:rPr>
              <a:t>Red/Orange </a:t>
            </a:r>
            <a:r>
              <a:rPr lang="en-US" sz="4000" dirty="0"/>
              <a:t>– </a:t>
            </a:r>
            <a:r>
              <a:rPr lang="en-US" sz="4000" dirty="0">
                <a:solidFill>
                  <a:srgbClr val="FFCC00"/>
                </a:solidFill>
              </a:rPr>
              <a:t>Orange/Yellow </a:t>
            </a:r>
            <a:r>
              <a:rPr lang="en-US" sz="4000" dirty="0"/>
              <a:t>– </a:t>
            </a:r>
            <a:r>
              <a:rPr lang="en-US" sz="4000" dirty="0">
                <a:solidFill>
                  <a:srgbClr val="66CC00"/>
                </a:solidFill>
              </a:rPr>
              <a:t>Yellow/Green </a:t>
            </a:r>
            <a:r>
              <a:rPr lang="en-US" sz="4000" dirty="0"/>
              <a:t>–</a:t>
            </a:r>
            <a:r>
              <a:rPr lang="en-US" sz="4000" dirty="0">
                <a:solidFill>
                  <a:srgbClr val="996633"/>
                </a:solidFill>
              </a:rPr>
              <a:t> </a:t>
            </a:r>
            <a:r>
              <a:rPr lang="en-US" sz="4000" dirty="0">
                <a:solidFill>
                  <a:srgbClr val="44BCB3"/>
                </a:solidFill>
              </a:rPr>
              <a:t>Green/Blue </a:t>
            </a:r>
            <a:r>
              <a:rPr lang="en-US" sz="4000" dirty="0"/>
              <a:t>–</a:t>
            </a:r>
            <a:r>
              <a:rPr lang="en-US" sz="4000" dirty="0">
                <a:solidFill>
                  <a:srgbClr val="996633"/>
                </a:solidFill>
              </a:rPr>
              <a:t> </a:t>
            </a:r>
            <a:r>
              <a:rPr lang="en-US" sz="4000" dirty="0">
                <a:solidFill>
                  <a:srgbClr val="7B18E8"/>
                </a:solidFill>
              </a:rPr>
              <a:t>Blue/Violet </a:t>
            </a:r>
            <a:r>
              <a:rPr lang="en-US" sz="4000" dirty="0"/>
              <a:t>– </a:t>
            </a:r>
            <a:r>
              <a:rPr lang="en-US" sz="4000" dirty="0">
                <a:solidFill>
                  <a:srgbClr val="CC0099"/>
                </a:solidFill>
              </a:rPr>
              <a:t>Violet/Red</a:t>
            </a:r>
            <a:r>
              <a:rPr lang="en-US" sz="4000" dirty="0"/>
              <a:t>.</a:t>
            </a:r>
            <a:r>
              <a:rPr lang="en-US" sz="4000" dirty="0">
                <a:solidFill>
                  <a:srgbClr val="0070C0"/>
                </a:solidFill>
              </a:rPr>
              <a:t> 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4000" dirty="0"/>
              <a:t>You may also choose characters and their friends from the same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98A1D9-8C05-4B98-9113-2CBFB9B7D46C}"/>
              </a:ext>
            </a:extLst>
          </p:cNvPr>
          <p:cNvSpPr txBox="1"/>
          <p:nvPr/>
        </p:nvSpPr>
        <p:spPr>
          <a:xfrm>
            <a:off x="2055849" y="3259901"/>
            <a:ext cx="7686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</a:t>
            </a:r>
          </a:p>
          <a:p>
            <a:endParaRPr lang="en-US" sz="2000" dirty="0"/>
          </a:p>
          <a:p>
            <a:r>
              <a:rPr lang="en-US" sz="2000" dirty="0"/>
              <a:t>2.</a:t>
            </a:r>
          </a:p>
          <a:p>
            <a:endParaRPr lang="en-US" sz="2000" dirty="0"/>
          </a:p>
          <a:p>
            <a:r>
              <a:rPr lang="en-US" sz="2000" dirty="0"/>
              <a:t>3.</a:t>
            </a:r>
          </a:p>
          <a:p>
            <a:endParaRPr lang="en-US" sz="2000" dirty="0"/>
          </a:p>
          <a:p>
            <a:r>
              <a:rPr lang="en-US" sz="2000" dirty="0"/>
              <a:t>4.</a:t>
            </a:r>
          </a:p>
          <a:p>
            <a:endParaRPr lang="en-US" sz="2000" dirty="0"/>
          </a:p>
          <a:p>
            <a:r>
              <a:rPr lang="en-US" sz="20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xmlns="" val="5483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nward | Disney Movies">
            <a:extLst>
              <a:ext uri="{FF2B5EF4-FFF2-40B4-BE49-F238E27FC236}">
                <a16:creationId xmlns:a16="http://schemas.microsoft.com/office/drawing/2014/main" xmlns="" id="{A792E02D-BF98-43C3-81E2-9B4D53DD9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55"/>
          <a:stretch/>
        </p:blipFill>
        <p:spPr bwMode="auto">
          <a:xfrm>
            <a:off x="580092" y="0"/>
            <a:ext cx="5754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he basics of the color wheel for presentation design (Part I ...">
            <a:extLst>
              <a:ext uri="{FF2B5EF4-FFF2-40B4-BE49-F238E27FC236}">
                <a16:creationId xmlns:a16="http://schemas.microsoft.com/office/drawing/2014/main" xmlns="" id="{06536DD3-DF7B-4334-8C9B-45CEAE2A8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2" r="9256"/>
          <a:stretch/>
        </p:blipFill>
        <p:spPr bwMode="auto">
          <a:xfrm>
            <a:off x="7105649" y="1563450"/>
            <a:ext cx="4133851" cy="37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47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isney Pixar's BRAVE Trailer (Princess Merida - Animation) - YouTube">
            <a:extLst>
              <a:ext uri="{FF2B5EF4-FFF2-40B4-BE49-F238E27FC236}">
                <a16:creationId xmlns:a16="http://schemas.microsoft.com/office/drawing/2014/main" xmlns="" id="{9FC1378D-3641-468F-8D6C-81D488FE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" y="790574"/>
            <a:ext cx="8500533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The basics of the color wheel for presentation design (Part I ...">
            <a:extLst>
              <a:ext uri="{FF2B5EF4-FFF2-40B4-BE49-F238E27FC236}">
                <a16:creationId xmlns:a16="http://schemas.microsoft.com/office/drawing/2014/main" xmlns="" id="{51AE621F-1125-44B1-8A35-EF2F5F51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2" r="9256"/>
          <a:stretch/>
        </p:blipFill>
        <p:spPr bwMode="auto">
          <a:xfrm>
            <a:off x="9056061" y="1929487"/>
            <a:ext cx="2773989" cy="25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95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15F18B-306E-4430-860E-10410A4EC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D0FE2F-20E8-462B-9F5F-754A4B602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47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Primary – pry-merry </a:t>
            </a:r>
            <a:r>
              <a:rPr lang="en-US" sz="2000" dirty="0"/>
              <a:t>(red, yellow, blue)</a:t>
            </a:r>
          </a:p>
          <a:p>
            <a:pPr>
              <a:lnSpc>
                <a:spcPct val="150000"/>
              </a:lnSpc>
            </a:pPr>
            <a:r>
              <a:rPr lang="en-US" dirty="0"/>
              <a:t>Secondary – second-</a:t>
            </a:r>
            <a:r>
              <a:rPr lang="en-US" dirty="0" err="1"/>
              <a:t>ary</a:t>
            </a:r>
            <a:r>
              <a:rPr lang="en-US" dirty="0"/>
              <a:t> </a:t>
            </a:r>
            <a:r>
              <a:rPr lang="en-US" sz="2000" dirty="0"/>
              <a:t>(orange, green, purple (violet)</a:t>
            </a:r>
          </a:p>
          <a:p>
            <a:pPr>
              <a:lnSpc>
                <a:spcPct val="150000"/>
              </a:lnSpc>
            </a:pPr>
            <a:r>
              <a:rPr lang="en-US" dirty="0"/>
              <a:t>Tertiary – </a:t>
            </a:r>
            <a:r>
              <a:rPr lang="en-US" dirty="0" err="1"/>
              <a:t>ter</a:t>
            </a:r>
            <a:r>
              <a:rPr lang="en-US" dirty="0"/>
              <a:t>-she-</a:t>
            </a:r>
            <a:r>
              <a:rPr lang="en-US" dirty="0" err="1"/>
              <a:t>ary</a:t>
            </a:r>
            <a:r>
              <a:rPr lang="en-US" dirty="0"/>
              <a:t> </a:t>
            </a:r>
            <a:r>
              <a:rPr lang="en-US" sz="2000" dirty="0"/>
              <a:t>(red/orange, orange/yellow, yellow/green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Neutral – new-</a:t>
            </a:r>
            <a:r>
              <a:rPr lang="en-US" dirty="0" err="1"/>
              <a:t>tral</a:t>
            </a:r>
            <a:r>
              <a:rPr lang="en-US" dirty="0"/>
              <a:t> </a:t>
            </a:r>
            <a:r>
              <a:rPr lang="en-US" sz="2000" dirty="0"/>
              <a:t>(brown, black, gray, white)</a:t>
            </a:r>
          </a:p>
          <a:p>
            <a:pPr>
              <a:lnSpc>
                <a:spcPct val="150000"/>
              </a:lnSpc>
            </a:pPr>
            <a:r>
              <a:rPr lang="en-US" dirty="0"/>
              <a:t>Complimentary – com-</a:t>
            </a:r>
            <a:r>
              <a:rPr lang="en-US" dirty="0" err="1"/>
              <a:t>pli</a:t>
            </a:r>
            <a:r>
              <a:rPr lang="en-US" dirty="0"/>
              <a:t>-</a:t>
            </a:r>
            <a:r>
              <a:rPr lang="en-US" dirty="0" err="1"/>
              <a:t>ment-ary</a:t>
            </a:r>
            <a:r>
              <a:rPr lang="en-US" dirty="0"/>
              <a:t> </a:t>
            </a:r>
            <a:r>
              <a:rPr lang="en-US" sz="2000" dirty="0"/>
              <a:t>(red/green, orange/blue, yellow/purple)</a:t>
            </a:r>
          </a:p>
          <a:p>
            <a:pPr>
              <a:lnSpc>
                <a:spcPct val="150000"/>
              </a:lnSpc>
            </a:pPr>
            <a:r>
              <a:rPr lang="en-US" dirty="0"/>
              <a:t>Analogous – ah-nah-low-</a:t>
            </a:r>
            <a:r>
              <a:rPr lang="en-US" dirty="0" err="1"/>
              <a:t>gus</a:t>
            </a:r>
            <a:r>
              <a:rPr lang="en-US" dirty="0"/>
              <a:t> </a:t>
            </a:r>
            <a:r>
              <a:rPr lang="en-US" sz="2000" dirty="0"/>
              <a:t>(colors in order on the color wheel in groups)</a:t>
            </a:r>
          </a:p>
        </p:txBody>
      </p:sp>
    </p:spTree>
    <p:extLst>
      <p:ext uri="{BB962C8B-B14F-4D97-AF65-F5344CB8AC3E}">
        <p14:creationId xmlns:p14="http://schemas.microsoft.com/office/powerpoint/2010/main" xmlns="" val="16449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onsters Inc.' Sequel Series Coming Soon, With Original Cast">
            <a:extLst>
              <a:ext uri="{FF2B5EF4-FFF2-40B4-BE49-F238E27FC236}">
                <a16:creationId xmlns:a16="http://schemas.microsoft.com/office/drawing/2014/main" xmlns="" id="{DB464277-7F38-40E6-92DF-6DEEA530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707231"/>
            <a:ext cx="8169474" cy="54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The basics of the color wheel for presentation design (Part I ...">
            <a:extLst>
              <a:ext uri="{FF2B5EF4-FFF2-40B4-BE49-F238E27FC236}">
                <a16:creationId xmlns:a16="http://schemas.microsoft.com/office/drawing/2014/main" xmlns="" id="{29C77DE1-DA89-4DAF-8001-9E4D0065F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2" r="9256"/>
          <a:stretch/>
        </p:blipFill>
        <p:spPr bwMode="auto">
          <a:xfrm>
            <a:off x="8919841" y="2223125"/>
            <a:ext cx="2672084" cy="24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8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EA0CF-1E2E-4798-A891-8D6C47C3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Neutral Colors</a:t>
            </a:r>
            <a:br>
              <a:rPr lang="en-US" b="1" dirty="0"/>
            </a:br>
            <a:r>
              <a:rPr lang="en-US" b="1" dirty="0">
                <a:solidFill>
                  <a:srgbClr val="996633"/>
                </a:solidFill>
              </a:rPr>
              <a:t>Brown</a:t>
            </a:r>
            <a:r>
              <a:rPr lang="en-US" b="1" dirty="0"/>
              <a:t> – </a:t>
            </a: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Black</a:t>
            </a:r>
            <a:r>
              <a:rPr lang="en-US" b="1" dirty="0"/>
              <a:t> – </a:t>
            </a: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Gray</a:t>
            </a:r>
            <a:r>
              <a:rPr lang="en-US" b="1" dirty="0"/>
              <a:t> – White</a:t>
            </a:r>
          </a:p>
        </p:txBody>
      </p:sp>
      <p:pic>
        <p:nvPicPr>
          <p:cNvPr id="2050" name="Picture 2" descr="Image result for neutral colors">
            <a:extLst>
              <a:ext uri="{FF2B5EF4-FFF2-40B4-BE49-F238E27FC236}">
                <a16:creationId xmlns:a16="http://schemas.microsoft.com/office/drawing/2014/main" xmlns="" id="{3FA1F911-E1D7-47BF-BB41-2C168D0F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032" y="2158409"/>
            <a:ext cx="8817936" cy="33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8A1BDD-D23A-4F96-85C8-3FAE80C975A7}"/>
              </a:ext>
            </a:extLst>
          </p:cNvPr>
          <p:cNvSpPr txBox="1"/>
          <p:nvPr/>
        </p:nvSpPr>
        <p:spPr>
          <a:xfrm>
            <a:off x="2143125" y="5857875"/>
            <a:ext cx="768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effectLst/>
                <a:latin typeface="Roboto"/>
              </a:rPr>
              <a:t>Neutral colors don't show up on a color wheel.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193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049A0-A963-42AB-AA77-97305E6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780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List as many Disney characters that you can think of that are mostly </a:t>
            </a:r>
            <a:r>
              <a:rPr lang="en-US" sz="4000" dirty="0">
                <a:solidFill>
                  <a:srgbClr val="996633"/>
                </a:solidFill>
              </a:rPr>
              <a:t>Brown</a:t>
            </a:r>
            <a:r>
              <a:rPr lang="en-US" sz="4000" dirty="0"/>
              <a:t>, </a:t>
            </a:r>
            <a:r>
              <a:rPr lang="en-US" sz="4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Black</a:t>
            </a:r>
            <a:r>
              <a:rPr lang="en-US" sz="4000" dirty="0">
                <a:solidFill>
                  <a:srgbClr val="00B050"/>
                </a:solidFill>
              </a:rPr>
              <a:t>, </a:t>
            </a:r>
            <a:r>
              <a:rPr lang="en-US" sz="4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Gray</a:t>
            </a:r>
            <a:r>
              <a:rPr lang="en-US" sz="4000" dirty="0"/>
              <a:t> and/or White.</a:t>
            </a:r>
            <a:r>
              <a:rPr lang="en-US" sz="4000" dirty="0">
                <a:solidFill>
                  <a:srgbClr val="0070C0"/>
                </a:solidFill>
              </a:rPr>
              <a:t> 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4000" dirty="0"/>
              <a:t>You may also choose characters and their friends from the same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98A1D9-8C05-4B98-9113-2CBFB9B7D46C}"/>
              </a:ext>
            </a:extLst>
          </p:cNvPr>
          <p:cNvSpPr txBox="1"/>
          <p:nvPr/>
        </p:nvSpPr>
        <p:spPr>
          <a:xfrm>
            <a:off x="2055849" y="3259901"/>
            <a:ext cx="7686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</a:t>
            </a:r>
          </a:p>
          <a:p>
            <a:endParaRPr lang="en-US" sz="2000" dirty="0"/>
          </a:p>
          <a:p>
            <a:r>
              <a:rPr lang="en-US" sz="2000" dirty="0"/>
              <a:t>2.</a:t>
            </a:r>
          </a:p>
          <a:p>
            <a:endParaRPr lang="en-US" sz="2000" dirty="0"/>
          </a:p>
          <a:p>
            <a:r>
              <a:rPr lang="en-US" sz="2000" dirty="0"/>
              <a:t>3.</a:t>
            </a:r>
          </a:p>
          <a:p>
            <a:endParaRPr lang="en-US" sz="2000" dirty="0"/>
          </a:p>
          <a:p>
            <a:r>
              <a:rPr lang="en-US" sz="2000" dirty="0"/>
              <a:t>4.</a:t>
            </a:r>
          </a:p>
          <a:p>
            <a:endParaRPr lang="en-US" sz="2000" dirty="0"/>
          </a:p>
          <a:p>
            <a:r>
              <a:rPr lang="en-US" sz="20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xmlns="" val="7367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disney characters">
            <a:extLst>
              <a:ext uri="{FF2B5EF4-FFF2-40B4-BE49-F238E27FC236}">
                <a16:creationId xmlns:a16="http://schemas.microsoft.com/office/drawing/2014/main" xmlns="" id="{E5489BD9-1782-4807-8DE0-9D8CFD23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527" y="109474"/>
            <a:ext cx="10464946" cy="66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13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cahontas - Home | Facebook">
            <a:extLst>
              <a:ext uri="{FF2B5EF4-FFF2-40B4-BE49-F238E27FC236}">
                <a16:creationId xmlns:a16="http://schemas.microsoft.com/office/drawing/2014/main" xmlns="" id="{31421575-B4EB-4EBD-9D89-3E21B4E6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363" y="-14287"/>
            <a:ext cx="6872287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66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isney's Zootopia Delivers a Roaring Good Time - Movie Review">
            <a:extLst>
              <a:ext uri="{FF2B5EF4-FFF2-40B4-BE49-F238E27FC236}">
                <a16:creationId xmlns:a16="http://schemas.microsoft.com/office/drawing/2014/main" xmlns="" id="{BBEED385-7A21-4F21-A048-271EED24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150"/>
            <a:ext cx="11430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61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disney characters">
            <a:extLst>
              <a:ext uri="{FF2B5EF4-FFF2-40B4-BE49-F238E27FC236}">
                <a16:creationId xmlns:a16="http://schemas.microsoft.com/office/drawing/2014/main" xmlns="" id="{38BD4539-4B9F-4ADA-BF8B-14699534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298" y="173995"/>
            <a:ext cx="5684323" cy="650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82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orange disney characters">
            <a:extLst>
              <a:ext uri="{FF2B5EF4-FFF2-40B4-BE49-F238E27FC236}">
                <a16:creationId xmlns:a16="http://schemas.microsoft.com/office/drawing/2014/main" xmlns="" id="{AF30A29D-95A3-4A04-8596-D68429B2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4587" y="267587"/>
            <a:ext cx="6345864" cy="63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41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ana | Disney Princess Wiki | Fandom">
            <a:extLst>
              <a:ext uri="{FF2B5EF4-FFF2-40B4-BE49-F238E27FC236}">
                <a16:creationId xmlns:a16="http://schemas.microsoft.com/office/drawing/2014/main" xmlns="" id="{229DA6C3-AB88-44CA-9CD8-0E5374D4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19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ve Reasons That Timon and Pumbaa are Ultimate Couple Goals | by ...">
            <a:extLst>
              <a:ext uri="{FF2B5EF4-FFF2-40B4-BE49-F238E27FC236}">
                <a16:creationId xmlns:a16="http://schemas.microsoft.com/office/drawing/2014/main" xmlns="" id="{0D23D1C9-C65C-40EF-A7EB-E2D0F014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37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primary colors">
            <a:extLst>
              <a:ext uri="{FF2B5EF4-FFF2-40B4-BE49-F238E27FC236}">
                <a16:creationId xmlns:a16="http://schemas.microsoft.com/office/drawing/2014/main" xmlns="" id="{636D7857-0D29-4763-BE24-11C3A06A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493" y="1668683"/>
            <a:ext cx="4857307" cy="485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9FB2364-983B-47DE-A23C-CA675A86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Primary Colors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– </a:t>
            </a:r>
            <a:r>
              <a:rPr lang="en-US" dirty="0">
                <a:solidFill>
                  <a:srgbClr val="FFFF00"/>
                </a:solidFill>
              </a:rPr>
              <a:t>Yellow</a:t>
            </a:r>
            <a:r>
              <a:rPr lang="en-US" dirty="0"/>
              <a:t> – </a:t>
            </a:r>
            <a:r>
              <a:rPr lang="en-US" dirty="0">
                <a:solidFill>
                  <a:srgbClr val="0070C0"/>
                </a:solidFill>
              </a:rPr>
              <a:t>Blue</a:t>
            </a:r>
          </a:p>
        </p:txBody>
      </p:sp>
      <p:pic>
        <p:nvPicPr>
          <p:cNvPr id="1026" name="Picture 2" descr="What is Color Theory? | Interaction Design Foundation">
            <a:extLst>
              <a:ext uri="{FF2B5EF4-FFF2-40B4-BE49-F238E27FC236}">
                <a16:creationId xmlns:a16="http://schemas.microsoft.com/office/drawing/2014/main" xmlns="" id="{08A8BC82-8196-4B48-912A-1978276F6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0" t="21573" r="66000" b="19120"/>
          <a:stretch/>
        </p:blipFill>
        <p:spPr bwMode="auto">
          <a:xfrm>
            <a:off x="923482" y="1690688"/>
            <a:ext cx="4048568" cy="48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41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EA0CF-1E2E-4798-A891-8D6C47C3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Complimentary Colors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/>
              <a:t>/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b="1" dirty="0"/>
              <a:t> – </a:t>
            </a:r>
            <a:r>
              <a:rPr lang="en-US" b="1" dirty="0">
                <a:solidFill>
                  <a:srgbClr val="F3960D"/>
                </a:solidFill>
              </a:rPr>
              <a:t>Orange</a:t>
            </a:r>
            <a:r>
              <a:rPr lang="en-US" b="1" dirty="0"/>
              <a:t>/</a:t>
            </a:r>
            <a:r>
              <a:rPr lang="en-US" b="1" dirty="0">
                <a:solidFill>
                  <a:srgbClr val="0070C0"/>
                </a:solidFill>
              </a:rPr>
              <a:t>Blue</a:t>
            </a:r>
            <a:r>
              <a:rPr lang="en-US" b="1" dirty="0"/>
              <a:t> – </a:t>
            </a:r>
            <a:r>
              <a:rPr lang="en-US" b="1" dirty="0">
                <a:solidFill>
                  <a:srgbClr val="FFFF00"/>
                </a:solidFill>
              </a:rPr>
              <a:t>Yellow</a:t>
            </a:r>
            <a:r>
              <a:rPr lang="en-US" b="1" dirty="0"/>
              <a:t>/</a:t>
            </a:r>
            <a:r>
              <a:rPr lang="en-US" b="1" dirty="0">
                <a:solidFill>
                  <a:srgbClr val="7030A0"/>
                </a:solidFill>
              </a:rPr>
              <a:t>Purple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8A1BDD-D23A-4F96-85C8-3FAE80C975A7}"/>
              </a:ext>
            </a:extLst>
          </p:cNvPr>
          <p:cNvSpPr txBox="1"/>
          <p:nvPr/>
        </p:nvSpPr>
        <p:spPr>
          <a:xfrm>
            <a:off x="2143125" y="5857875"/>
            <a:ext cx="768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effectLst/>
                <a:latin typeface="Roboto"/>
              </a:rPr>
              <a:t>Complimentary colors are</a:t>
            </a:r>
          </a:p>
          <a:p>
            <a:pPr algn="ctr"/>
            <a:r>
              <a:rPr lang="en-US" sz="2400" i="0" dirty="0">
                <a:effectLst/>
                <a:latin typeface="Roboto"/>
              </a:rPr>
              <a:t>across from each other on a color wheel.</a:t>
            </a:r>
            <a:endParaRPr lang="en-US" sz="2400" dirty="0"/>
          </a:p>
        </p:txBody>
      </p:sp>
      <p:pic>
        <p:nvPicPr>
          <p:cNvPr id="4" name="Picture 2" descr="Image result for complementary Colors">
            <a:extLst>
              <a:ext uri="{FF2B5EF4-FFF2-40B4-BE49-F238E27FC236}">
                <a16:creationId xmlns:a16="http://schemas.microsoft.com/office/drawing/2014/main" xmlns="" id="{5023EFEB-5451-487A-B6DC-86986DDA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910871"/>
            <a:ext cx="3470754" cy="34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omplementary colors - Wikipedia">
            <a:extLst>
              <a:ext uri="{FF2B5EF4-FFF2-40B4-BE49-F238E27FC236}">
                <a16:creationId xmlns:a16="http://schemas.microsoft.com/office/drawing/2014/main" xmlns="" id="{BDD52A00-3723-4FB2-A151-52B9F42B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87665" y="1095651"/>
            <a:ext cx="3465655" cy="51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08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CE26A-8A1A-47F6-A5E7-7BC26F07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6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They </a:t>
            </a:r>
            <a:r>
              <a:rPr lang="en-US" b="1" u="sng" dirty="0"/>
              <a:t>Compliment</a:t>
            </a:r>
            <a:r>
              <a:rPr lang="en-US" b="1" dirty="0"/>
              <a:t> Each Other</a:t>
            </a:r>
            <a:br>
              <a:rPr lang="en-US" b="1" dirty="0"/>
            </a:br>
            <a:r>
              <a:rPr lang="en-US" b="1" dirty="0"/>
              <a:t>Check out all of these famous holidays that show these colors off</a:t>
            </a:r>
          </a:p>
        </p:txBody>
      </p:sp>
      <p:pic>
        <p:nvPicPr>
          <p:cNvPr id="7172" name="Picture 4" descr="Haunted House Halloween Garden Flag - 12&quot; x 18&quot;, Double Sided ...">
            <a:extLst>
              <a:ext uri="{FF2B5EF4-FFF2-40B4-BE49-F238E27FC236}">
                <a16:creationId xmlns:a16="http://schemas.microsoft.com/office/drawing/2014/main" xmlns="" id="{55AEEB08-B09A-45A1-8FAB-CC2CD3FD3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03" r="16666"/>
          <a:stretch/>
        </p:blipFill>
        <p:spPr bwMode="auto">
          <a:xfrm>
            <a:off x="4824412" y="2119112"/>
            <a:ext cx="2543176" cy="38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urple yellow and magenta Easter Decorating Ideas: Pretty Purple ...">
            <a:extLst>
              <a:ext uri="{FF2B5EF4-FFF2-40B4-BE49-F238E27FC236}">
                <a16:creationId xmlns:a16="http://schemas.microsoft.com/office/drawing/2014/main" xmlns="" id="{98DCD0F4-0844-4140-8AEF-3CC22CCC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7" y="2428875"/>
            <a:ext cx="28479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ristmas Red And Green Wallpapers - Wallpaper Cave">
            <a:extLst>
              <a:ext uri="{FF2B5EF4-FFF2-40B4-BE49-F238E27FC236}">
                <a16:creationId xmlns:a16="http://schemas.microsoft.com/office/drawing/2014/main" xmlns="" id="{ABF604ED-9727-40AB-BB3F-6E0FB4A9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863" y="2657474"/>
            <a:ext cx="3635547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DE6932-520E-4680-9A93-439349A756BF}"/>
              </a:ext>
            </a:extLst>
          </p:cNvPr>
          <p:cNvSpPr txBox="1"/>
          <p:nvPr/>
        </p:nvSpPr>
        <p:spPr>
          <a:xfrm>
            <a:off x="1809836" y="5205210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/>
              <a:t>/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6B6D92-CDB8-4373-839E-707785B70D07}"/>
              </a:ext>
            </a:extLst>
          </p:cNvPr>
          <p:cNvSpPr txBox="1"/>
          <p:nvPr/>
        </p:nvSpPr>
        <p:spPr>
          <a:xfrm>
            <a:off x="5391150" y="6123543"/>
            <a:ext cx="140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3960D"/>
                </a:solidFill>
              </a:rPr>
              <a:t>Orange</a:t>
            </a:r>
            <a:r>
              <a:rPr lang="en-US" b="1" dirty="0"/>
              <a:t>/</a:t>
            </a:r>
            <a:r>
              <a:rPr lang="en-US" b="1" dirty="0">
                <a:solidFill>
                  <a:srgbClr val="0070C0"/>
                </a:solidFill>
              </a:rPr>
              <a:t>Blue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DA9BA0-504F-4435-A544-FEF7EECEF038}"/>
              </a:ext>
            </a:extLst>
          </p:cNvPr>
          <p:cNvSpPr txBox="1"/>
          <p:nvPr/>
        </p:nvSpPr>
        <p:spPr>
          <a:xfrm>
            <a:off x="8882061" y="5420868"/>
            <a:ext cx="1571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Yellow</a:t>
            </a:r>
            <a:r>
              <a:rPr lang="en-US" b="1" dirty="0"/>
              <a:t>/</a:t>
            </a:r>
            <a:r>
              <a:rPr lang="en-US" b="1" dirty="0">
                <a:solidFill>
                  <a:srgbClr val="7030A0"/>
                </a:solidFill>
              </a:rPr>
              <a:t>Purple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3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049A0-A963-42AB-AA77-97305E6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780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List as many Disney characters that you can think of that are mostly </a:t>
            </a:r>
            <a:r>
              <a:rPr lang="en-US" sz="4000" b="1" dirty="0">
                <a:solidFill>
                  <a:srgbClr val="FF0000"/>
                </a:solidFill>
              </a:rPr>
              <a:t>Red</a:t>
            </a:r>
            <a:r>
              <a:rPr lang="en-US" sz="4000" b="1" dirty="0"/>
              <a:t>/</a:t>
            </a:r>
            <a:r>
              <a:rPr lang="en-US" sz="4000" b="1" dirty="0">
                <a:solidFill>
                  <a:srgbClr val="00B050"/>
                </a:solidFill>
              </a:rPr>
              <a:t>Green</a:t>
            </a:r>
            <a:r>
              <a:rPr lang="en-US" sz="4000" b="1" dirty="0"/>
              <a:t> – </a:t>
            </a:r>
            <a:r>
              <a:rPr lang="en-US" sz="4000" b="1" dirty="0">
                <a:solidFill>
                  <a:srgbClr val="F3960D"/>
                </a:solidFill>
              </a:rPr>
              <a:t>Orange</a:t>
            </a:r>
            <a:r>
              <a:rPr lang="en-US" sz="4000" b="1" dirty="0"/>
              <a:t>/</a:t>
            </a:r>
            <a:r>
              <a:rPr lang="en-US" sz="4000" b="1" dirty="0">
                <a:solidFill>
                  <a:srgbClr val="0070C0"/>
                </a:solidFill>
              </a:rPr>
              <a:t>Blue</a:t>
            </a:r>
            <a:r>
              <a:rPr lang="en-US" sz="4000" b="1" dirty="0"/>
              <a:t> – </a:t>
            </a:r>
            <a:r>
              <a:rPr lang="en-US" sz="4000" b="1" dirty="0">
                <a:solidFill>
                  <a:srgbClr val="FFFF00"/>
                </a:solidFill>
              </a:rPr>
              <a:t>Yellow</a:t>
            </a:r>
            <a:r>
              <a:rPr lang="en-US" sz="4000" b="1" dirty="0"/>
              <a:t>/</a:t>
            </a:r>
            <a:r>
              <a:rPr lang="en-US" sz="4000" b="1" dirty="0">
                <a:solidFill>
                  <a:srgbClr val="7030A0"/>
                </a:solidFill>
              </a:rPr>
              <a:t>Purple</a:t>
            </a:r>
            <a:r>
              <a:rPr lang="en-US" sz="4000" dirty="0"/>
              <a:t>.</a:t>
            </a:r>
            <a:r>
              <a:rPr lang="en-US" sz="4000" dirty="0">
                <a:solidFill>
                  <a:srgbClr val="0070C0"/>
                </a:solidFill>
              </a:rPr>
              <a:t> 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4000" dirty="0"/>
              <a:t>You may also choose characters and their friends from the same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98A1D9-8C05-4B98-9113-2CBFB9B7D46C}"/>
              </a:ext>
            </a:extLst>
          </p:cNvPr>
          <p:cNvSpPr txBox="1"/>
          <p:nvPr/>
        </p:nvSpPr>
        <p:spPr>
          <a:xfrm>
            <a:off x="2055849" y="3259901"/>
            <a:ext cx="7686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</a:t>
            </a:r>
          </a:p>
          <a:p>
            <a:endParaRPr lang="en-US" sz="2000" dirty="0"/>
          </a:p>
          <a:p>
            <a:r>
              <a:rPr lang="en-US" sz="2000" dirty="0"/>
              <a:t>2.</a:t>
            </a:r>
          </a:p>
          <a:p>
            <a:endParaRPr lang="en-US" sz="2000" dirty="0"/>
          </a:p>
          <a:p>
            <a:r>
              <a:rPr lang="en-US" sz="2000" dirty="0"/>
              <a:t>3.</a:t>
            </a:r>
          </a:p>
          <a:p>
            <a:endParaRPr lang="en-US" sz="2000" dirty="0"/>
          </a:p>
          <a:p>
            <a:r>
              <a:rPr lang="en-US" sz="2000" dirty="0"/>
              <a:t>4.</a:t>
            </a:r>
          </a:p>
          <a:p>
            <a:endParaRPr lang="en-US" sz="2000" dirty="0"/>
          </a:p>
          <a:p>
            <a:r>
              <a:rPr lang="en-US" sz="20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xmlns="" val="1668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3DF63778-BBDB-4FAB-BACA-3C43B7D9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9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40A5FC-4C6A-42F3-A352-A9F5488CB06D}"/>
              </a:ext>
            </a:extLst>
          </p:cNvPr>
          <p:cNvSpPr txBox="1"/>
          <p:nvPr/>
        </p:nvSpPr>
        <p:spPr>
          <a:xfrm>
            <a:off x="600074" y="3059668"/>
            <a:ext cx="1362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Red</a:t>
            </a:r>
            <a:r>
              <a:rPr lang="en-US" sz="1800" b="1" dirty="0"/>
              <a:t>/</a:t>
            </a:r>
            <a:r>
              <a:rPr lang="en-US" sz="1800" b="1" dirty="0">
                <a:solidFill>
                  <a:srgbClr val="00B050"/>
                </a:solidFill>
              </a:rPr>
              <a:t>Green</a:t>
            </a:r>
            <a:r>
              <a:rPr lang="en-US" sz="1800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74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erida/Gallery - Disney Wiki | Merida cosplay, Princesse mérida ...">
            <a:extLst>
              <a:ext uri="{FF2B5EF4-FFF2-40B4-BE49-F238E27FC236}">
                <a16:creationId xmlns:a16="http://schemas.microsoft.com/office/drawing/2014/main" xmlns="" id="{B2B7BE19-55EC-4497-B961-F005EEC5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1293" y="0"/>
            <a:ext cx="418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75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age result for peter pan">
            <a:extLst>
              <a:ext uri="{FF2B5EF4-FFF2-40B4-BE49-F238E27FC236}">
                <a16:creationId xmlns:a16="http://schemas.microsoft.com/office/drawing/2014/main" xmlns="" id="{3CCF2569-5193-4838-A3A1-2CC69A31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107" y="263528"/>
            <a:ext cx="4189228" cy="63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76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mulan">
            <a:extLst>
              <a:ext uri="{FF2B5EF4-FFF2-40B4-BE49-F238E27FC236}">
                <a16:creationId xmlns:a16="http://schemas.microsoft.com/office/drawing/2014/main" xmlns="" id="{92627B2C-D183-46FC-8EB3-095F2C92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9525" y="390078"/>
            <a:ext cx="6532001" cy="62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78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2438E9-960C-4DDB-B307-0D7CFD5C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F3960D"/>
                </a:solidFill>
              </a:rPr>
              <a:t>Orange</a:t>
            </a:r>
            <a:r>
              <a:rPr lang="en-US" sz="4400" b="1" dirty="0"/>
              <a:t>/</a:t>
            </a:r>
            <a:r>
              <a:rPr lang="en-US" sz="4400" b="1" dirty="0">
                <a:solidFill>
                  <a:srgbClr val="0070C0"/>
                </a:solidFill>
              </a:rPr>
              <a:t>Blue</a:t>
            </a:r>
            <a:endParaRPr lang="en-US" b="1" dirty="0"/>
          </a:p>
        </p:txBody>
      </p:sp>
      <p:pic>
        <p:nvPicPr>
          <p:cNvPr id="4098" name="Picture 2" descr="Image result for beast beauty and the beast">
            <a:extLst>
              <a:ext uri="{FF2B5EF4-FFF2-40B4-BE49-F238E27FC236}">
                <a16:creationId xmlns:a16="http://schemas.microsoft.com/office/drawing/2014/main" xmlns="" id="{6EC917AA-5BA0-4144-9228-F4B1E8A9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598" y="1398844"/>
            <a:ext cx="9194803" cy="51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91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inderella pumpkin">
            <a:extLst>
              <a:ext uri="{FF2B5EF4-FFF2-40B4-BE49-F238E27FC236}">
                <a16:creationId xmlns:a16="http://schemas.microsoft.com/office/drawing/2014/main" xmlns="" id="{77F0797C-7BEE-405B-8085-38330A99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377" y="318934"/>
            <a:ext cx="9775049" cy="62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34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disney princess Jasmine and tiger">
            <a:extLst>
              <a:ext uri="{FF2B5EF4-FFF2-40B4-BE49-F238E27FC236}">
                <a16:creationId xmlns:a16="http://schemas.microsoft.com/office/drawing/2014/main" xmlns="" id="{11989E80-AFE1-475E-8F36-C56C28F5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684" y="361585"/>
            <a:ext cx="5316908" cy="610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94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049A0-A963-42AB-AA77-97305E6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780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List as many Disney characters that you can think of that are mostly </a:t>
            </a:r>
            <a:r>
              <a:rPr lang="en-US" sz="4000" dirty="0">
                <a:solidFill>
                  <a:srgbClr val="FF0000"/>
                </a:solidFill>
              </a:rPr>
              <a:t>Red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FF00"/>
                </a:solidFill>
              </a:rPr>
              <a:t>Yellow</a:t>
            </a:r>
            <a:r>
              <a:rPr lang="en-US" sz="4000" dirty="0"/>
              <a:t> and/or </a:t>
            </a:r>
            <a:r>
              <a:rPr lang="en-US" sz="4000" dirty="0">
                <a:solidFill>
                  <a:srgbClr val="0070C0"/>
                </a:solidFill>
              </a:rPr>
              <a:t>Blue. 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4000" dirty="0"/>
              <a:t>You may also choose characters and their friends from the same film.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98A1D9-8C05-4B98-9113-2CBFB9B7D46C}"/>
              </a:ext>
            </a:extLst>
          </p:cNvPr>
          <p:cNvSpPr txBox="1"/>
          <p:nvPr/>
        </p:nvSpPr>
        <p:spPr>
          <a:xfrm>
            <a:off x="2065374" y="2907476"/>
            <a:ext cx="7686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</a:t>
            </a:r>
          </a:p>
          <a:p>
            <a:endParaRPr lang="en-US" sz="2000" dirty="0"/>
          </a:p>
          <a:p>
            <a:r>
              <a:rPr lang="en-US" sz="2000" dirty="0"/>
              <a:t>2.</a:t>
            </a:r>
          </a:p>
          <a:p>
            <a:endParaRPr lang="en-US" sz="2000" dirty="0"/>
          </a:p>
          <a:p>
            <a:r>
              <a:rPr lang="en-US" sz="2000" dirty="0"/>
              <a:t>3.</a:t>
            </a:r>
          </a:p>
          <a:p>
            <a:endParaRPr lang="en-US" sz="2000" dirty="0"/>
          </a:p>
          <a:p>
            <a:r>
              <a:rPr lang="en-US" sz="2000" dirty="0"/>
              <a:t>4.</a:t>
            </a:r>
          </a:p>
          <a:p>
            <a:endParaRPr lang="en-US" sz="2000" dirty="0"/>
          </a:p>
          <a:p>
            <a:r>
              <a:rPr lang="en-US" sz="2000" dirty="0"/>
              <a:t>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EB9644-DDA9-4286-8A74-2F2A1D4D429E}"/>
              </a:ext>
            </a:extLst>
          </p:cNvPr>
          <p:cNvSpPr txBox="1"/>
          <p:nvPr/>
        </p:nvSpPr>
        <p:spPr>
          <a:xfrm>
            <a:off x="1152525" y="6048375"/>
            <a:ext cx="64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Hint:  Here is an example to get your brain working.  Mickey Mouse</a:t>
            </a:r>
          </a:p>
        </p:txBody>
      </p:sp>
      <p:pic>
        <p:nvPicPr>
          <p:cNvPr id="6" name="Picture 2" descr="Image result for disney characters">
            <a:extLst>
              <a:ext uri="{FF2B5EF4-FFF2-40B4-BE49-F238E27FC236}">
                <a16:creationId xmlns:a16="http://schemas.microsoft.com/office/drawing/2014/main" xmlns="" id="{42FE9B07-5BFD-40FD-9039-1579676A9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4624" y="3076611"/>
            <a:ext cx="2574851" cy="341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1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frozen">
            <a:extLst>
              <a:ext uri="{FF2B5EF4-FFF2-40B4-BE49-F238E27FC236}">
                <a16:creationId xmlns:a16="http://schemas.microsoft.com/office/drawing/2014/main" xmlns="" id="{5C672788-DB6C-4086-B93C-96B83AE1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86" y="2105246"/>
            <a:ext cx="11763297" cy="22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79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incredibles">
            <a:extLst>
              <a:ext uri="{FF2B5EF4-FFF2-40B4-BE49-F238E27FC236}">
                <a16:creationId xmlns:a16="http://schemas.microsoft.com/office/drawing/2014/main" xmlns="" id="{07F23326-ECE2-4609-9991-8B2CD90B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9956" y="187583"/>
            <a:ext cx="3391810" cy="648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98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205485-4B77-42C7-81B1-E96ACC54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33800" cy="182518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Yellow</a:t>
            </a:r>
            <a:r>
              <a:rPr lang="en-US" b="1" dirty="0"/>
              <a:t>/</a:t>
            </a:r>
            <a:r>
              <a:rPr lang="en-US" b="1" dirty="0">
                <a:solidFill>
                  <a:srgbClr val="7030A0"/>
                </a:solidFill>
              </a:rPr>
              <a:t>Purple</a:t>
            </a:r>
            <a:endParaRPr lang="en-US" b="1" dirty="0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xmlns="" id="{CA00FCFE-09C8-4F03-9845-0B19579B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4772" y="365125"/>
            <a:ext cx="4274288" cy="64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10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disney villains maleficent">
            <a:extLst>
              <a:ext uri="{FF2B5EF4-FFF2-40B4-BE49-F238E27FC236}">
                <a16:creationId xmlns:a16="http://schemas.microsoft.com/office/drawing/2014/main" xmlns="" id="{9781283A-1C4E-402D-8D4D-F07BE92E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959" y="318976"/>
            <a:ext cx="8318278" cy="623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99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disney evil queen">
            <a:extLst>
              <a:ext uri="{FF2B5EF4-FFF2-40B4-BE49-F238E27FC236}">
                <a16:creationId xmlns:a16="http://schemas.microsoft.com/office/drawing/2014/main" xmlns="" id="{AEBC95C3-65D9-4809-9B83-0B5B9A56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0"/>
            <a:ext cx="583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1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43B978-F1F2-4AD1-BE65-C90A2E11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Analogous </a:t>
            </a:r>
            <a:r>
              <a:rPr lang="en-US" dirty="0" smtClean="0"/>
              <a:t>Colors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are next to each other on the color wheel</a:t>
            </a:r>
          </a:p>
        </p:txBody>
      </p:sp>
      <p:pic>
        <p:nvPicPr>
          <p:cNvPr id="26626" name="Picture 2" descr="Image result for analogous colors">
            <a:extLst>
              <a:ext uri="{FF2B5EF4-FFF2-40B4-BE49-F238E27FC236}">
                <a16:creationId xmlns:a16="http://schemas.microsoft.com/office/drawing/2014/main" xmlns="" id="{5CA98967-C114-417B-8D45-784CCB31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729" y="1976253"/>
            <a:ext cx="3814947" cy="381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nalogous colors Archives | Teresa Bernard Oil Paintings">
            <a:extLst>
              <a:ext uri="{FF2B5EF4-FFF2-40B4-BE49-F238E27FC236}">
                <a16:creationId xmlns:a16="http://schemas.microsoft.com/office/drawing/2014/main" xmlns="" id="{7B8A2DB6-2DDE-4F3A-8AFF-605EEE5AD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7877" y="1976253"/>
            <a:ext cx="3814947" cy="381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911B5F-5BAE-497D-BCD2-ED9EAD7AAA90}"/>
              </a:ext>
            </a:extLst>
          </p:cNvPr>
          <p:cNvSpPr txBox="1"/>
          <p:nvPr/>
        </p:nvSpPr>
        <p:spPr>
          <a:xfrm>
            <a:off x="3305175" y="6000565"/>
            <a:ext cx="558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Usually three to five colors main colors </a:t>
            </a:r>
          </a:p>
          <a:p>
            <a:pPr algn="ctr"/>
            <a:r>
              <a:rPr lang="en-US" b="1" u="sng" dirty="0"/>
              <a:t>in order </a:t>
            </a:r>
            <a:r>
              <a:rPr lang="en-US" dirty="0"/>
              <a:t>on the color wheel</a:t>
            </a:r>
          </a:p>
        </p:txBody>
      </p:sp>
    </p:spTree>
    <p:extLst>
      <p:ext uri="{BB962C8B-B14F-4D97-AF65-F5344CB8AC3E}">
        <p14:creationId xmlns:p14="http://schemas.microsoft.com/office/powerpoint/2010/main" xmlns="" val="21240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disney elsa anna">
            <a:extLst>
              <a:ext uri="{FF2B5EF4-FFF2-40B4-BE49-F238E27FC236}">
                <a16:creationId xmlns:a16="http://schemas.microsoft.com/office/drawing/2014/main" xmlns="" id="{1E597CFC-FA60-4AAC-9559-EA9FEA8D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1087" y="310526"/>
            <a:ext cx="3423683" cy="62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97CCBC49-835C-4D89-B4C4-991726128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7657850" y="1438275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F4B234-52BB-4258-86B7-CEC795AC07C8}"/>
              </a:ext>
            </a:extLst>
          </p:cNvPr>
          <p:cNvSpPr txBox="1"/>
          <p:nvPr/>
        </p:nvSpPr>
        <p:spPr>
          <a:xfrm>
            <a:off x="6650429" y="4457700"/>
            <a:ext cx="46386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Check out this guide on each slide and see if you can find the colors </a:t>
            </a:r>
            <a:r>
              <a:rPr lang="en-US" sz="2800" u="sng" dirty="0"/>
              <a:t>next to each other in order</a:t>
            </a:r>
            <a:r>
              <a:rPr lang="en-US" sz="2800" dirty="0"/>
              <a:t> in each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11472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disney princess tiana">
            <a:extLst>
              <a:ext uri="{FF2B5EF4-FFF2-40B4-BE49-F238E27FC236}">
                <a16:creationId xmlns:a16="http://schemas.microsoft.com/office/drawing/2014/main" xmlns="" id="{542F0287-6B2D-442E-AC20-27E93AAC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61" y="1001285"/>
            <a:ext cx="7583764" cy="473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CB97A944-F333-4C92-ADC8-22643C1C0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8686800" y="2076450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16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>
            <a:extLst>
              <a:ext uri="{FF2B5EF4-FFF2-40B4-BE49-F238E27FC236}">
                <a16:creationId xmlns:a16="http://schemas.microsoft.com/office/drawing/2014/main" xmlns="" id="{77F6C08D-05AE-425C-9F31-38ABD500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9232"/>
            <a:ext cx="8506047" cy="63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4E5CD209-ED8E-40A4-B807-E7F7F1B29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8686800" y="2076450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53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captain hook">
            <a:extLst>
              <a:ext uri="{FF2B5EF4-FFF2-40B4-BE49-F238E27FC236}">
                <a16:creationId xmlns:a16="http://schemas.microsoft.com/office/drawing/2014/main" xmlns="" id="{21E8C6CA-E781-486D-A376-2903D897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69" y="357290"/>
            <a:ext cx="8637497" cy="61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02D8C63E-54D2-48D2-9B09-FAAFE114B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9115425" y="2076450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51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isney characters">
            <a:extLst>
              <a:ext uri="{FF2B5EF4-FFF2-40B4-BE49-F238E27FC236}">
                <a16:creationId xmlns:a16="http://schemas.microsoft.com/office/drawing/2014/main" xmlns="" id="{3693EBDE-BC08-4423-86FD-86C222966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396" y="307133"/>
            <a:ext cx="4614530" cy="637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18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 result for disney villains ursula">
            <a:extLst>
              <a:ext uri="{FF2B5EF4-FFF2-40B4-BE49-F238E27FC236}">
                <a16:creationId xmlns:a16="http://schemas.microsoft.com/office/drawing/2014/main" xmlns="" id="{F6AA2C63-1203-4E0C-A60F-3C144AA5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262989"/>
            <a:ext cx="5943600" cy="63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984FD147-4F97-462E-B9F1-19D8080E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8686800" y="2076450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26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disney characters">
            <a:extLst>
              <a:ext uri="{FF2B5EF4-FFF2-40B4-BE49-F238E27FC236}">
                <a16:creationId xmlns:a16="http://schemas.microsoft.com/office/drawing/2014/main" xmlns="" id="{C7B6F621-0D44-4E93-9B9C-D4A1A6BA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124" y="185166"/>
            <a:ext cx="5395876" cy="64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3C479750-DBD2-4B89-8BBE-A29F8F9A6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7791450" y="2076449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7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winnie the pooh characters">
            <a:extLst>
              <a:ext uri="{FF2B5EF4-FFF2-40B4-BE49-F238E27FC236}">
                <a16:creationId xmlns:a16="http://schemas.microsoft.com/office/drawing/2014/main" xmlns="" id="{5EF116B3-3278-4DB2-A55C-8908D0F3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3" y="866775"/>
            <a:ext cx="592589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Use Analogous Colors in Photography | Color Theory">
            <a:extLst>
              <a:ext uri="{FF2B5EF4-FFF2-40B4-BE49-F238E27FC236}">
                <a16:creationId xmlns:a16="http://schemas.microsoft.com/office/drawing/2014/main" xmlns="" id="{A6475A3B-4282-4BDE-8C7D-38B1141C8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7" r="17572"/>
          <a:stretch/>
        </p:blipFill>
        <p:spPr bwMode="auto">
          <a:xfrm>
            <a:off x="8324850" y="2076450"/>
            <a:ext cx="2623831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07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 result for inside out">
            <a:extLst>
              <a:ext uri="{FF2B5EF4-FFF2-40B4-BE49-F238E27FC236}">
                <a16:creationId xmlns:a16="http://schemas.microsoft.com/office/drawing/2014/main" xmlns="" id="{35BE821E-EFEF-4FED-8D59-E7ECD771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33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disney characters">
            <a:extLst>
              <a:ext uri="{FF2B5EF4-FFF2-40B4-BE49-F238E27FC236}">
                <a16:creationId xmlns:a16="http://schemas.microsoft.com/office/drawing/2014/main" xmlns="" id="{ED884C95-6CB9-4232-A796-F6BCA082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461" y="191386"/>
            <a:ext cx="10288553" cy="65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66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disney characters">
            <a:extLst>
              <a:ext uri="{FF2B5EF4-FFF2-40B4-BE49-F238E27FC236}">
                <a16:creationId xmlns:a16="http://schemas.microsoft.com/office/drawing/2014/main" xmlns="" id="{A2092A5F-CCE4-4B42-9642-0E9AE992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200" y="255181"/>
            <a:ext cx="10089395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114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disney winnie the pooh">
            <a:extLst>
              <a:ext uri="{FF2B5EF4-FFF2-40B4-BE49-F238E27FC236}">
                <a16:creationId xmlns:a16="http://schemas.microsoft.com/office/drawing/2014/main" xmlns="" id="{78A9F66E-A42C-4F9A-BDCE-DE164E87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0" y="652463"/>
            <a:ext cx="28575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03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2468</TotalTime>
  <Words>346</Words>
  <Application>Microsoft Office PowerPoint</Application>
  <PresentationFormat>Custom</PresentationFormat>
  <Paragraphs>82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Color Theory for kids  inspired by   Disney</vt:lpstr>
      <vt:lpstr>Sir Isaac Newton created “color theory.”  He invented the Color Wheel in 1666.</vt:lpstr>
      <vt:lpstr>Vocabulary</vt:lpstr>
      <vt:lpstr>Primary Colors  Red – Yellow – Blue</vt:lpstr>
      <vt:lpstr>List as many Disney characters that you can think of that are mostly Red, Yellow and/or Blue.    You may also choose characters and their friends from the same film.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Secondary Colors  Orange – Green – Purple</vt:lpstr>
      <vt:lpstr>List as many Disney characters that you can think of that are mostly Orange, Green and/or Purple.    You may also choose characters and their friends from the same film.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Tertiary Colors  Marigold – Tiger -Magenta - Indigo - Aquamarine - Lime</vt:lpstr>
      <vt:lpstr>List as many Disney characters that you can think of that are mostly Red/Orange – Orange/Yellow – Yellow/Green – Green/Blue – Blue/Violet – Violet/Red.    You may also choose characters and their friends from the same film.</vt:lpstr>
      <vt:lpstr>Slide 28</vt:lpstr>
      <vt:lpstr>Slide 29</vt:lpstr>
      <vt:lpstr>Slide 30</vt:lpstr>
      <vt:lpstr>Neutral Colors Brown – Black – Gray – White</vt:lpstr>
      <vt:lpstr>List as many Disney characters that you can think of that are mostly Brown, Black, Gray and/or White.    You may also choose characters and their friends from the same film.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Complimentary Colors Red/Green – Orange/Blue – Yellow/Purple</vt:lpstr>
      <vt:lpstr>They Compliment Each Other Check out all of these famous holidays that show these colors off</vt:lpstr>
      <vt:lpstr>List as many Disney characters that you can think of that are mostly Red/Green – Orange/Blue – Yellow/Purple.    You may also choose characters and their friends from the same film.</vt:lpstr>
      <vt:lpstr>Slide 43</vt:lpstr>
      <vt:lpstr>Slide 44</vt:lpstr>
      <vt:lpstr>Slide 45</vt:lpstr>
      <vt:lpstr>Slide 46</vt:lpstr>
      <vt:lpstr>Orange/Blue</vt:lpstr>
      <vt:lpstr>Slide 48</vt:lpstr>
      <vt:lpstr>Slide 49</vt:lpstr>
      <vt:lpstr>Slide 50</vt:lpstr>
      <vt:lpstr>Slide 51</vt:lpstr>
      <vt:lpstr>Yellow/Purple</vt:lpstr>
      <vt:lpstr>Slide 53</vt:lpstr>
      <vt:lpstr>Slide 54</vt:lpstr>
      <vt:lpstr>Analogous Colors  are next to each other on the color wheel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Complementary Colors</dc:title>
  <dc:creator>Leah Newton</dc:creator>
  <cp:lastModifiedBy>Newton</cp:lastModifiedBy>
  <cp:revision>56</cp:revision>
  <dcterms:created xsi:type="dcterms:W3CDTF">2017-08-17T21:04:45Z</dcterms:created>
  <dcterms:modified xsi:type="dcterms:W3CDTF">2020-07-18T20:53:24Z</dcterms:modified>
</cp:coreProperties>
</file>