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66" r:id="rId5"/>
    <p:sldId id="262" r:id="rId6"/>
    <p:sldId id="268" r:id="rId7"/>
    <p:sldId id="272" r:id="rId8"/>
    <p:sldId id="260" r:id="rId9"/>
    <p:sldId id="270" r:id="rId10"/>
    <p:sldId id="264" r:id="rId11"/>
    <p:sldId id="263" r:id="rId12"/>
    <p:sldId id="265" r:id="rId13"/>
    <p:sldId id="258"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D8C499-089A-414C-8CC1-17A5AD646FD3}"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B6582-35C4-4A07-82D7-F6289C117A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D8C499-089A-414C-8CC1-17A5AD646FD3}"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B6582-35C4-4A07-82D7-F6289C117A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D8C499-089A-414C-8CC1-17A5AD646FD3}"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B6582-35C4-4A07-82D7-F6289C117A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D8C499-089A-414C-8CC1-17A5AD646FD3}"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B6582-35C4-4A07-82D7-F6289C117A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D8C499-089A-414C-8CC1-17A5AD646FD3}"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B6582-35C4-4A07-82D7-F6289C117A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D8C499-089A-414C-8CC1-17A5AD646FD3}" type="datetimeFigureOut">
              <a:rPr lang="en-US" smtClean="0"/>
              <a:pPr/>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B6582-35C4-4A07-82D7-F6289C117A3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D8C499-089A-414C-8CC1-17A5AD646FD3}" type="datetimeFigureOut">
              <a:rPr lang="en-US" smtClean="0"/>
              <a:pPr/>
              <a:t>3/31/2020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3B6582-35C4-4A07-82D7-F6289C117A3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D8C499-089A-414C-8CC1-17A5AD646FD3}" type="datetimeFigureOut">
              <a:rPr lang="en-US" smtClean="0"/>
              <a:pPr/>
              <a:t>3/31/2020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3B6582-35C4-4A07-82D7-F6289C117A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D8C499-089A-414C-8CC1-17A5AD646FD3}" type="datetimeFigureOut">
              <a:rPr lang="en-US" smtClean="0"/>
              <a:pPr/>
              <a:t>3/31/2020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3B6582-35C4-4A07-82D7-F6289C117A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D8C499-089A-414C-8CC1-17A5AD646FD3}" type="datetimeFigureOut">
              <a:rPr lang="en-US" smtClean="0"/>
              <a:pPr/>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B6582-35C4-4A07-82D7-F6289C117A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D8C499-089A-414C-8CC1-17A5AD646FD3}" type="datetimeFigureOut">
              <a:rPr lang="en-US" smtClean="0"/>
              <a:pPr/>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B6582-35C4-4A07-82D7-F6289C117A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8C499-089A-414C-8CC1-17A5AD646FD3}" type="datetimeFigureOut">
              <a:rPr lang="en-US" smtClean="0"/>
              <a:pPr/>
              <a:t>3/31/2020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3B6582-35C4-4A07-82D7-F6289C117A3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590800"/>
            <a:ext cx="3810000" cy="1470025"/>
          </a:xfrm>
        </p:spPr>
        <p:txBody>
          <a:bodyPr/>
          <a:lstStyle/>
          <a:p>
            <a:r>
              <a:rPr lang="en-US" dirty="0" smtClean="0"/>
              <a:t>Mixed Media</a:t>
            </a:r>
            <a:endParaRPr lang="en-US" dirty="0"/>
          </a:p>
        </p:txBody>
      </p:sp>
      <p:pic>
        <p:nvPicPr>
          <p:cNvPr id="13314" name="Picture 2" descr="sunday-inspiration-9-18-16-web"/>
          <p:cNvPicPr>
            <a:picLocks noChangeAspect="1" noChangeArrowheads="1"/>
          </p:cNvPicPr>
          <p:nvPr/>
        </p:nvPicPr>
        <p:blipFill>
          <a:blip r:embed="rId2" cstate="print"/>
          <a:srcRect/>
          <a:stretch>
            <a:fillRect/>
          </a:stretch>
        </p:blipFill>
        <p:spPr bwMode="auto">
          <a:xfrm>
            <a:off x="4038600" y="381000"/>
            <a:ext cx="4389812" cy="61722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Tableau original sur kraft format affiche 70cm x 90cm. Techniques Mixtes: acrylique et collage Original Painting on kraft 28 inches x 36 inches Mixed Media: Acrylic and collage available on ETSY"/>
          <p:cNvPicPr>
            <a:picLocks noChangeAspect="1" noChangeArrowheads="1"/>
          </p:cNvPicPr>
          <p:nvPr/>
        </p:nvPicPr>
        <p:blipFill>
          <a:blip r:embed="rId2" cstate="print"/>
          <a:srcRect/>
          <a:stretch>
            <a:fillRect/>
          </a:stretch>
        </p:blipFill>
        <p:spPr bwMode="auto">
          <a:xfrm>
            <a:off x="2209800" y="228600"/>
            <a:ext cx="4514850" cy="644842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aterina Giglio, Mixed Media, Settling Old Debts,"/>
          <p:cNvPicPr>
            <a:picLocks noChangeAspect="1" noChangeArrowheads="1"/>
          </p:cNvPicPr>
          <p:nvPr/>
        </p:nvPicPr>
        <p:blipFill>
          <a:blip r:embed="rId2" cstate="print"/>
          <a:srcRect/>
          <a:stretch>
            <a:fillRect/>
          </a:stretch>
        </p:blipFill>
        <p:spPr bwMode="auto">
          <a:xfrm>
            <a:off x="152400" y="1600200"/>
            <a:ext cx="3659398" cy="3581400"/>
          </a:xfrm>
          <a:prstGeom prst="rect">
            <a:avLst/>
          </a:prstGeom>
          <a:noFill/>
        </p:spPr>
      </p:pic>
      <p:pic>
        <p:nvPicPr>
          <p:cNvPr id="20484" name="Picture 4" descr="Caterina Giglio, Mixed Media"/>
          <p:cNvPicPr>
            <a:picLocks noChangeAspect="1" noChangeArrowheads="1"/>
          </p:cNvPicPr>
          <p:nvPr/>
        </p:nvPicPr>
        <p:blipFill>
          <a:blip r:embed="rId3" cstate="print"/>
          <a:srcRect/>
          <a:stretch>
            <a:fillRect/>
          </a:stretch>
        </p:blipFill>
        <p:spPr bwMode="auto">
          <a:xfrm>
            <a:off x="4267200" y="381000"/>
            <a:ext cx="4572000" cy="609600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mixed media houses | Mixed Media Art Canvas"/>
          <p:cNvPicPr>
            <a:picLocks noChangeAspect="1" noChangeArrowheads="1"/>
          </p:cNvPicPr>
          <p:nvPr/>
        </p:nvPicPr>
        <p:blipFill>
          <a:blip r:embed="rId2" cstate="print"/>
          <a:srcRect/>
          <a:stretch>
            <a:fillRect/>
          </a:stretch>
        </p:blipFill>
        <p:spPr bwMode="auto">
          <a:xfrm>
            <a:off x="2743200" y="228600"/>
            <a:ext cx="3184887" cy="63246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started</a:t>
            </a:r>
            <a:endParaRPr lang="en-US" dirty="0"/>
          </a:p>
        </p:txBody>
      </p:sp>
      <p:sp>
        <p:nvSpPr>
          <p:cNvPr id="3" name="Content Placeholder 2"/>
          <p:cNvSpPr>
            <a:spLocks noGrp="1"/>
          </p:cNvSpPr>
          <p:nvPr>
            <p:ph idx="1"/>
          </p:nvPr>
        </p:nvSpPr>
        <p:spPr>
          <a:xfrm>
            <a:off x="533400" y="1600200"/>
            <a:ext cx="8229600" cy="4525963"/>
          </a:xfrm>
        </p:spPr>
        <p:txBody>
          <a:bodyPr>
            <a:normAutofit fontScale="85000" lnSpcReduction="20000"/>
          </a:bodyPr>
          <a:lstStyle/>
          <a:p>
            <a:pPr fontAlgn="base"/>
            <a:r>
              <a:rPr lang="en-US" b="1" dirty="0"/>
              <a:t>Pick Your </a:t>
            </a:r>
            <a:r>
              <a:rPr lang="en-US" b="1" dirty="0" smtClean="0"/>
              <a:t>Base </a:t>
            </a:r>
          </a:p>
          <a:p>
            <a:pPr lvl="1" fontAlgn="base"/>
            <a:r>
              <a:rPr lang="en-US" b="1" dirty="0" smtClean="0"/>
              <a:t>(Paper, Canvas)</a:t>
            </a:r>
            <a:endParaRPr lang="en-US" dirty="0"/>
          </a:p>
          <a:p>
            <a:pPr fontAlgn="base"/>
            <a:r>
              <a:rPr lang="en-US" b="1" dirty="0"/>
              <a:t>Pick a </a:t>
            </a:r>
            <a:r>
              <a:rPr lang="en-US" b="1" dirty="0" smtClean="0"/>
              <a:t>Background</a:t>
            </a:r>
          </a:p>
          <a:p>
            <a:pPr lvl="1" fontAlgn="base"/>
            <a:r>
              <a:rPr lang="en-US" b="1" dirty="0" smtClean="0"/>
              <a:t>Glued paper?  Paint?  </a:t>
            </a:r>
          </a:p>
          <a:p>
            <a:pPr lvl="1" fontAlgn="base"/>
            <a:r>
              <a:rPr lang="en-US" b="1" dirty="0" smtClean="0"/>
              <a:t>Something behind everything else</a:t>
            </a:r>
            <a:endParaRPr lang="en-US" b="1" dirty="0"/>
          </a:p>
          <a:p>
            <a:pPr fontAlgn="base"/>
            <a:r>
              <a:rPr lang="en-US" b="1" dirty="0"/>
              <a:t>Add Texture</a:t>
            </a:r>
          </a:p>
          <a:p>
            <a:pPr fontAlgn="base"/>
            <a:r>
              <a:rPr lang="en-US" b="1" dirty="0"/>
              <a:t>Pick a Focal </a:t>
            </a:r>
            <a:r>
              <a:rPr lang="en-US" b="1" dirty="0" smtClean="0"/>
              <a:t>Point </a:t>
            </a:r>
          </a:p>
          <a:p>
            <a:pPr lvl="1" fontAlgn="base"/>
            <a:r>
              <a:rPr lang="en-US" b="1" dirty="0" smtClean="0"/>
              <a:t>(what do you want them to notice first?)</a:t>
            </a:r>
            <a:endParaRPr lang="en-US" b="1" dirty="0"/>
          </a:p>
          <a:p>
            <a:pPr fontAlgn="base"/>
            <a:r>
              <a:rPr lang="en-US" b="1" dirty="0"/>
              <a:t>Sprinkle Around Some Embellishments</a:t>
            </a:r>
          </a:p>
          <a:p>
            <a:pPr fontAlgn="base"/>
            <a:r>
              <a:rPr lang="en-US" b="1" dirty="0"/>
              <a:t>Add a Quote or Sentiment (optional)</a:t>
            </a:r>
          </a:p>
          <a:p>
            <a:pPr fontAlgn="base"/>
            <a:r>
              <a:rPr lang="en-US" b="1" dirty="0"/>
              <a:t>Finish the Edges (optional)</a:t>
            </a:r>
          </a:p>
          <a:p>
            <a:endParaRPr lang="en-US" dirty="0"/>
          </a:p>
        </p:txBody>
      </p:sp>
      <p:pic>
        <p:nvPicPr>
          <p:cNvPr id="1026" name="Picture 2" descr="New day today is a new day butterfly bicycle by LetYourArtSoar"/>
          <p:cNvPicPr>
            <a:picLocks noChangeAspect="1" noChangeArrowheads="1"/>
          </p:cNvPicPr>
          <p:nvPr/>
        </p:nvPicPr>
        <p:blipFill>
          <a:blip r:embed="rId2" cstate="print"/>
          <a:srcRect/>
          <a:stretch>
            <a:fillRect/>
          </a:stretch>
        </p:blipFill>
        <p:spPr bwMode="auto">
          <a:xfrm>
            <a:off x="6705600" y="1170156"/>
            <a:ext cx="1828800" cy="232491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0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20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20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2000"/>
                                        <p:tgtEl>
                                          <p:spTgt spid="3">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alzer Designs guest designer Rebekah Meier - her passion is collage and mixed media, with a focus on fabric and fiber."/>
          <p:cNvPicPr>
            <a:picLocks noChangeAspect="1" noChangeArrowheads="1"/>
          </p:cNvPicPr>
          <p:nvPr/>
        </p:nvPicPr>
        <p:blipFill>
          <a:blip r:embed="rId2" cstate="print"/>
          <a:srcRect/>
          <a:stretch>
            <a:fillRect/>
          </a:stretch>
        </p:blipFill>
        <p:spPr bwMode="auto">
          <a:xfrm>
            <a:off x="2209800" y="1219200"/>
            <a:ext cx="4800600" cy="5280660"/>
          </a:xfrm>
          <a:prstGeom prst="rect">
            <a:avLst/>
          </a:prstGeom>
          <a:noFill/>
        </p:spPr>
      </p:pic>
      <p:sp>
        <p:nvSpPr>
          <p:cNvPr id="3" name="Title 1"/>
          <p:cNvSpPr txBox="1">
            <a:spLocks/>
          </p:cNvSpPr>
          <p:nvPr/>
        </p:nvSpPr>
        <p:spPr>
          <a:xfrm>
            <a:off x="685800" y="228600"/>
            <a:ext cx="7772400" cy="91757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Play and Have Fun!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ometimes in the middle of a struggle or a challenge we forget how far we have come. We forget all the steps that we've taken and the courage it took to ke"/>
          <p:cNvPicPr>
            <a:picLocks noChangeAspect="1" noChangeArrowheads="1"/>
          </p:cNvPicPr>
          <p:nvPr/>
        </p:nvPicPr>
        <p:blipFill>
          <a:blip r:embed="rId2" cstate="print"/>
          <a:srcRect/>
          <a:stretch>
            <a:fillRect/>
          </a:stretch>
        </p:blipFill>
        <p:spPr bwMode="auto">
          <a:xfrm>
            <a:off x="2743200" y="3810000"/>
            <a:ext cx="3211534" cy="2549958"/>
          </a:xfrm>
          <a:prstGeom prst="rect">
            <a:avLst/>
          </a:prstGeom>
          <a:noFill/>
        </p:spPr>
      </p:pic>
      <p:sp>
        <p:nvSpPr>
          <p:cNvPr id="2" name="Title 1"/>
          <p:cNvSpPr>
            <a:spLocks noGrp="1"/>
          </p:cNvSpPr>
          <p:nvPr>
            <p:ph type="title"/>
          </p:nvPr>
        </p:nvSpPr>
        <p:spPr>
          <a:xfrm>
            <a:off x="457200" y="274638"/>
            <a:ext cx="8229600" cy="715962"/>
          </a:xfrm>
        </p:spPr>
        <p:txBody>
          <a:bodyPr>
            <a:normAutofit fontScale="90000"/>
          </a:bodyPr>
          <a:lstStyle/>
          <a:p>
            <a:r>
              <a:rPr lang="en-US" dirty="0" smtClean="0"/>
              <a:t>Defining Mixed Media</a:t>
            </a:r>
            <a:endParaRPr lang="en-US" dirty="0"/>
          </a:p>
        </p:txBody>
      </p:sp>
      <p:sp>
        <p:nvSpPr>
          <p:cNvPr id="3" name="Content Placeholder 2"/>
          <p:cNvSpPr>
            <a:spLocks noGrp="1"/>
          </p:cNvSpPr>
          <p:nvPr>
            <p:ph idx="1"/>
          </p:nvPr>
        </p:nvSpPr>
        <p:spPr>
          <a:xfrm>
            <a:off x="457200" y="990601"/>
            <a:ext cx="8229600" cy="3429000"/>
          </a:xfrm>
        </p:spPr>
        <p:txBody>
          <a:bodyPr>
            <a:normAutofit/>
          </a:bodyPr>
          <a:lstStyle/>
          <a:p>
            <a:pPr lvl="1">
              <a:buFont typeface="Arial" charset="0"/>
              <a:buChar char="•"/>
            </a:pPr>
            <a:r>
              <a:rPr lang="en-US" dirty="0"/>
              <a:t>U</a:t>
            </a:r>
            <a:r>
              <a:rPr lang="en-US" dirty="0" smtClean="0"/>
              <a:t>sing </a:t>
            </a:r>
            <a:r>
              <a:rPr lang="en-US" dirty="0"/>
              <a:t>a variety of “things” in one single art </a:t>
            </a:r>
            <a:r>
              <a:rPr lang="en-US" dirty="0" smtClean="0"/>
              <a:t>piece</a:t>
            </a:r>
          </a:p>
          <a:p>
            <a:pPr lvl="1">
              <a:buFont typeface="Arial" charset="0"/>
              <a:buChar char="•"/>
            </a:pPr>
            <a:r>
              <a:rPr lang="en-US" dirty="0" smtClean="0"/>
              <a:t>Artworks composed from a combination of different media or materials </a:t>
            </a:r>
            <a:r>
              <a:rPr lang="en-US" dirty="0"/>
              <a:t> </a:t>
            </a:r>
          </a:p>
          <a:p>
            <a:pPr lvl="1">
              <a:buFont typeface="Arial" charset="0"/>
              <a:buChar char="•"/>
            </a:pPr>
            <a:r>
              <a:rPr lang="en-US" sz="1800" dirty="0" smtClean="0"/>
              <a:t>a </a:t>
            </a:r>
            <a:r>
              <a:rPr lang="en-US" sz="1800" dirty="0"/>
              <a:t>combination of backgrounds, layers, embellishments, your focal point, watercolors, acrylics, water-soluble oil sticks, pastels, inks </a:t>
            </a:r>
            <a:endParaRPr lang="en-US" sz="1800" dirty="0" smtClean="0"/>
          </a:p>
          <a:p>
            <a:pPr lvl="2"/>
            <a:r>
              <a:rPr lang="en-US" sz="1800" dirty="0" smtClean="0"/>
              <a:t>on </a:t>
            </a:r>
            <a:r>
              <a:rPr lang="en-US" sz="1800" dirty="0"/>
              <a:t>a substrate, which could be a canvas, masonite panel, birch panel, art journal, canvas paper etc.</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000" b="1" u="sng" dirty="0" smtClean="0"/>
              <a:t>Compare these two pieces</a:t>
            </a:r>
            <a:r>
              <a:rPr lang="en-US" sz="2000" dirty="0" smtClean="0"/>
              <a:t/>
            </a:r>
            <a:br>
              <a:rPr lang="en-US" sz="2000" dirty="0" smtClean="0"/>
            </a:br>
            <a:r>
              <a:rPr lang="en-US" sz="2000" dirty="0" smtClean="0"/>
              <a:t>Both are considered to be of the first types of mixed media to be considered real art.  What do you notice about how they are the same and how they are different.  What types of things do you think each artist used to make their piece? </a:t>
            </a:r>
            <a:endParaRPr lang="en-US" sz="2000" dirty="0"/>
          </a:p>
        </p:txBody>
      </p:sp>
      <p:sp>
        <p:nvSpPr>
          <p:cNvPr id="5" name="Text Placeholder 4"/>
          <p:cNvSpPr>
            <a:spLocks noGrp="1"/>
          </p:cNvSpPr>
          <p:nvPr>
            <p:ph type="body" idx="1"/>
          </p:nvPr>
        </p:nvSpPr>
        <p:spPr/>
        <p:txBody>
          <a:bodyPr/>
          <a:lstStyle/>
          <a:p>
            <a:r>
              <a:rPr lang="en-US" dirty="0" smtClean="0"/>
              <a:t>Pablo Picasso, Guitar, </a:t>
            </a:r>
            <a:r>
              <a:rPr lang="en-US" dirty="0" smtClean="0"/>
              <a:t>1913</a:t>
            </a:r>
            <a:endParaRPr lang="en-US" dirty="0" smtClean="0"/>
          </a:p>
        </p:txBody>
      </p:sp>
      <p:sp>
        <p:nvSpPr>
          <p:cNvPr id="6" name="Text Placeholder 5"/>
          <p:cNvSpPr>
            <a:spLocks noGrp="1"/>
          </p:cNvSpPr>
          <p:nvPr>
            <p:ph type="body" sz="quarter" idx="3"/>
          </p:nvPr>
        </p:nvSpPr>
        <p:spPr/>
        <p:txBody>
          <a:bodyPr>
            <a:normAutofit fontScale="92500" lnSpcReduction="20000"/>
          </a:bodyPr>
          <a:lstStyle/>
          <a:p>
            <a:r>
              <a:rPr lang="en-US" dirty="0" smtClean="0"/>
              <a:t>Georges Braque, Violin and Sheet Music, </a:t>
            </a:r>
            <a:r>
              <a:rPr lang="en-US" dirty="0" smtClean="0"/>
              <a:t>1913</a:t>
            </a:r>
            <a:endParaRPr lang="en-US" dirty="0" smtClean="0"/>
          </a:p>
        </p:txBody>
      </p:sp>
      <p:pic>
        <p:nvPicPr>
          <p:cNvPr id="9" name="Picture 2" descr="Guitar (1913) by Pablo Picasso. Concept and process are stressed, more than on the resulting image."/>
          <p:cNvPicPr>
            <a:picLocks noGrp="1" noChangeAspect="1" noChangeArrowheads="1"/>
          </p:cNvPicPr>
          <p:nvPr>
            <p:ph sz="half" idx="2"/>
          </p:nvPr>
        </p:nvPicPr>
        <p:blipFill>
          <a:blip r:embed="rId2" cstate="print"/>
          <a:srcRect/>
          <a:stretch>
            <a:fillRect/>
          </a:stretch>
        </p:blipFill>
        <p:spPr bwMode="auto">
          <a:xfrm>
            <a:off x="987783" y="2174875"/>
            <a:ext cx="2979022" cy="3951288"/>
          </a:xfrm>
          <a:prstGeom prst="rect">
            <a:avLst/>
          </a:prstGeom>
          <a:noFill/>
        </p:spPr>
      </p:pic>
      <p:pic>
        <p:nvPicPr>
          <p:cNvPr id="10" name="Picture 4" descr="Image result for george braque"/>
          <p:cNvPicPr>
            <a:picLocks noGrp="1" noChangeAspect="1" noChangeArrowheads="1"/>
          </p:cNvPicPr>
          <p:nvPr>
            <p:ph sz="quarter" idx="4"/>
          </p:nvPr>
        </p:nvPicPr>
        <p:blipFill>
          <a:blip r:embed="rId3" cstate="print"/>
          <a:srcRect/>
          <a:stretch>
            <a:fillRect/>
          </a:stretch>
        </p:blipFill>
        <p:spPr bwMode="auto">
          <a:xfrm>
            <a:off x="5306504" y="2321719"/>
            <a:ext cx="2718816" cy="36576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âTake 5â³ Mixed-media collage on artboard with vintage papers, book skins, handmade paper and book pages. 3.75â³ x 5.5â Save"/>
          <p:cNvPicPr>
            <a:picLocks noChangeAspect="1" noChangeArrowheads="1"/>
          </p:cNvPicPr>
          <p:nvPr/>
        </p:nvPicPr>
        <p:blipFill>
          <a:blip r:embed="rId2" cstate="print"/>
          <a:srcRect/>
          <a:stretch>
            <a:fillRect/>
          </a:stretch>
        </p:blipFill>
        <p:spPr bwMode="auto">
          <a:xfrm>
            <a:off x="4114800" y="152400"/>
            <a:ext cx="4432818" cy="6569621"/>
          </a:xfrm>
          <a:prstGeom prst="rect">
            <a:avLst/>
          </a:prstGeom>
          <a:noFill/>
        </p:spPr>
      </p:pic>
      <p:sp>
        <p:nvSpPr>
          <p:cNvPr id="3" name="TextBox 2"/>
          <p:cNvSpPr txBox="1"/>
          <p:nvPr/>
        </p:nvSpPr>
        <p:spPr>
          <a:xfrm>
            <a:off x="838200" y="2209800"/>
            <a:ext cx="2819400" cy="2308324"/>
          </a:xfrm>
          <a:prstGeom prst="rect">
            <a:avLst/>
          </a:prstGeom>
          <a:noFill/>
        </p:spPr>
        <p:txBody>
          <a:bodyPr wrap="square" rtlCol="0">
            <a:spAutoFit/>
          </a:bodyPr>
          <a:lstStyle/>
          <a:p>
            <a:r>
              <a:rPr lang="en-US" dirty="0" smtClean="0"/>
              <a:t>What do you think this artist used in this piece of art?  How many different types of things can you find?  </a:t>
            </a:r>
          </a:p>
          <a:p>
            <a:endParaRPr lang="en-US" dirty="0" smtClean="0"/>
          </a:p>
          <a:p>
            <a:r>
              <a:rPr lang="en-US" dirty="0" smtClean="0"/>
              <a:t>What is the thing you noticed first?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Mixed media collage bird by Kitty van den Heuvel"/>
          <p:cNvPicPr>
            <a:picLocks noChangeAspect="1" noChangeArrowheads="1"/>
          </p:cNvPicPr>
          <p:nvPr/>
        </p:nvPicPr>
        <p:blipFill>
          <a:blip r:embed="rId2" cstate="print"/>
          <a:srcRect/>
          <a:stretch>
            <a:fillRect/>
          </a:stretch>
        </p:blipFill>
        <p:spPr bwMode="auto">
          <a:xfrm>
            <a:off x="3352800" y="152400"/>
            <a:ext cx="4800600" cy="6460381"/>
          </a:xfrm>
          <a:prstGeom prst="rect">
            <a:avLst/>
          </a:prstGeom>
          <a:noFill/>
        </p:spPr>
      </p:pic>
      <p:sp>
        <p:nvSpPr>
          <p:cNvPr id="3" name="TextBox 2"/>
          <p:cNvSpPr txBox="1"/>
          <p:nvPr/>
        </p:nvSpPr>
        <p:spPr>
          <a:xfrm>
            <a:off x="685800" y="2057400"/>
            <a:ext cx="2514600" cy="2308324"/>
          </a:xfrm>
          <a:prstGeom prst="rect">
            <a:avLst/>
          </a:prstGeom>
          <a:noFill/>
        </p:spPr>
        <p:txBody>
          <a:bodyPr wrap="square" rtlCol="0">
            <a:spAutoFit/>
          </a:bodyPr>
          <a:lstStyle/>
          <a:p>
            <a:r>
              <a:rPr lang="en-US" dirty="0" smtClean="0"/>
              <a:t>Look at this very different type of Mixed Media Artwork.  How many different things did this artist use?  Did this artist lay out their items separately or overlap them?</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On the website, clothpaperscissors.com</a:t>
            </a:r>
            <a:br>
              <a:rPr lang="en-US" sz="3200" dirty="0" smtClean="0"/>
            </a:br>
            <a:r>
              <a:rPr lang="en-US" sz="3200" dirty="0" smtClean="0"/>
              <a:t>They list the “rules” for making Mixed Media Art</a:t>
            </a:r>
            <a:endParaRPr lang="en-US" sz="3200" dirty="0"/>
          </a:p>
        </p:txBody>
      </p:sp>
      <p:sp>
        <p:nvSpPr>
          <p:cNvPr id="3" name="Content Placeholder 2"/>
          <p:cNvSpPr>
            <a:spLocks noGrp="1"/>
          </p:cNvSpPr>
          <p:nvPr>
            <p:ph idx="1"/>
          </p:nvPr>
        </p:nvSpPr>
        <p:spPr/>
        <p:txBody>
          <a:bodyPr>
            <a:normAutofit/>
          </a:bodyPr>
          <a:lstStyle/>
          <a:p>
            <a:r>
              <a:rPr lang="en-US" sz="2800" b="1" dirty="0"/>
              <a:t>1. A love of variety.</a:t>
            </a:r>
            <a:r>
              <a:rPr lang="en-US" sz="2800" dirty="0"/>
              <a:t> </a:t>
            </a:r>
            <a:r>
              <a:rPr lang="en-US" sz="2800" dirty="0" smtClean="0"/>
              <a:t>(mediums/media/techniques)</a:t>
            </a:r>
          </a:p>
          <a:p>
            <a:r>
              <a:rPr lang="en-US" sz="2800" b="1" dirty="0" smtClean="0"/>
              <a:t>2</a:t>
            </a:r>
            <a:r>
              <a:rPr lang="en-US" sz="2800" b="1" dirty="0"/>
              <a:t>. A willingness to get messy.</a:t>
            </a:r>
            <a:r>
              <a:rPr lang="en-US" sz="2800" dirty="0"/>
              <a:t> </a:t>
            </a:r>
            <a:endParaRPr lang="en-US" sz="2800" dirty="0" smtClean="0"/>
          </a:p>
          <a:p>
            <a:r>
              <a:rPr lang="en-US" sz="2800" b="1" dirty="0"/>
              <a:t>3. As Dumbledore once said of Harry Potter, </a:t>
            </a:r>
            <a:r>
              <a:rPr lang="en-US" sz="2800" b="1" dirty="0" smtClean="0"/>
              <a:t>“A </a:t>
            </a:r>
            <a:r>
              <a:rPr lang="en-US" sz="2800" b="1" dirty="0"/>
              <a:t>certain disregard for the rules</a:t>
            </a:r>
            <a:r>
              <a:rPr lang="en-US" sz="2800" b="1" dirty="0" smtClean="0"/>
              <a:t>.”</a:t>
            </a:r>
            <a:endParaRPr lang="en-US" sz="2800" b="1" dirty="0" smtClean="0"/>
          </a:p>
          <a:p>
            <a:r>
              <a:rPr lang="en-US" sz="2800" b="1" dirty="0"/>
              <a:t>4. A passion for the sensory.</a:t>
            </a:r>
            <a:r>
              <a:rPr lang="en-US" sz="2800" dirty="0"/>
              <a:t> </a:t>
            </a:r>
            <a:endParaRPr lang="en-US" sz="2800" dirty="0" smtClean="0"/>
          </a:p>
          <a:p>
            <a:pPr lvl="1"/>
            <a:r>
              <a:rPr lang="en-US" sz="2400" dirty="0" smtClean="0"/>
              <a:t>Mixed-media </a:t>
            </a:r>
            <a:r>
              <a:rPr lang="en-US" sz="2400" dirty="0"/>
              <a:t>artists love to touch, smell, and practically eat with their eyes</a:t>
            </a:r>
            <a:r>
              <a:rPr lang="en-US" sz="2400" dirty="0" smtClean="0"/>
              <a:t>.</a:t>
            </a:r>
          </a:p>
          <a:p>
            <a:r>
              <a:rPr lang="en-US" sz="2800" b="1" dirty="0"/>
              <a:t>5. An open mind.</a:t>
            </a:r>
            <a:r>
              <a:rPr lang="en-US" sz="2800" dirty="0"/>
              <a:t> </a:t>
            </a:r>
          </a:p>
          <a:p>
            <a:endParaRPr lang="en-US" dirty="0"/>
          </a:p>
        </p:txBody>
      </p:sp>
      <p:pic>
        <p:nvPicPr>
          <p:cNvPr id="25602" name="Picture 2" descr="breast cancer awareness art cunningham"/>
          <p:cNvPicPr>
            <a:picLocks noChangeAspect="1" noChangeArrowheads="1"/>
          </p:cNvPicPr>
          <p:nvPr/>
        </p:nvPicPr>
        <p:blipFill>
          <a:blip r:embed="rId2" cstate="print"/>
          <a:srcRect/>
          <a:stretch>
            <a:fillRect/>
          </a:stretch>
        </p:blipFill>
        <p:spPr bwMode="auto">
          <a:xfrm>
            <a:off x="5638800" y="4495800"/>
            <a:ext cx="1828800" cy="22098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think about…</a:t>
            </a:r>
            <a:endParaRPr lang="en-US" dirty="0"/>
          </a:p>
        </p:txBody>
      </p:sp>
      <p:sp>
        <p:nvSpPr>
          <p:cNvPr id="3" name="Content Placeholder 2"/>
          <p:cNvSpPr>
            <a:spLocks noGrp="1"/>
          </p:cNvSpPr>
          <p:nvPr>
            <p:ph idx="1"/>
          </p:nvPr>
        </p:nvSpPr>
        <p:spPr/>
        <p:txBody>
          <a:bodyPr/>
          <a:lstStyle/>
          <a:p>
            <a:r>
              <a:rPr lang="en-US" dirty="0" smtClean="0"/>
              <a:t>The next slides are some more examples of different types of Mixed Media Art. </a:t>
            </a:r>
          </a:p>
          <a:p>
            <a:r>
              <a:rPr lang="en-US" dirty="0" smtClean="0"/>
              <a:t>Think about how you will make your own art.</a:t>
            </a:r>
          </a:p>
          <a:p>
            <a:r>
              <a:rPr lang="en-US" dirty="0" smtClean="0"/>
              <a:t>Will you cut or tear your paper?</a:t>
            </a:r>
          </a:p>
          <a:p>
            <a:r>
              <a:rPr lang="en-US" dirty="0" smtClean="0"/>
              <a:t>Will you use magazines or newspapers?</a:t>
            </a:r>
          </a:p>
          <a:p>
            <a:r>
              <a:rPr lang="en-US" dirty="0" smtClean="0"/>
              <a:t>Will you draw, paint, color, glue, stamp?</a:t>
            </a:r>
          </a:p>
          <a:p>
            <a:r>
              <a:rPr lang="en-US" dirty="0" smtClean="0"/>
              <a:t>Will you use typed words or write your own?</a:t>
            </a:r>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28600" y="838200"/>
            <a:ext cx="8686800" cy="5868471"/>
          </a:xfrm>
          <a:prstGeom prst="rect">
            <a:avLst/>
          </a:prstGeom>
          <a:noFill/>
          <a:ln w="9525">
            <a:noFill/>
            <a:miter lim="800000"/>
            <a:headEnd/>
            <a:tailEnd/>
          </a:ln>
        </p:spPr>
      </p:pic>
      <p:sp>
        <p:nvSpPr>
          <p:cNvPr id="6" name="TextBox 5"/>
          <p:cNvSpPr txBox="1"/>
          <p:nvPr/>
        </p:nvSpPr>
        <p:spPr>
          <a:xfrm>
            <a:off x="1676400" y="381000"/>
            <a:ext cx="5715000" cy="369332"/>
          </a:xfrm>
          <a:prstGeom prst="rect">
            <a:avLst/>
          </a:prstGeom>
          <a:noFill/>
        </p:spPr>
        <p:txBody>
          <a:bodyPr wrap="square" rtlCol="0">
            <a:spAutoFit/>
          </a:bodyPr>
          <a:lstStyle/>
          <a:p>
            <a:r>
              <a:rPr lang="en-US" dirty="0" smtClean="0"/>
              <a:t>Anyone can make Mixed Media Art.  Use your imagination!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Newton\Pictures\Art Lessons\Lesson Plans\Self-Portraits\Pop Art Movement\8b.jpg"/>
          <p:cNvPicPr>
            <a:picLocks noChangeAspect="1" noChangeArrowheads="1"/>
          </p:cNvPicPr>
          <p:nvPr/>
        </p:nvPicPr>
        <p:blipFill>
          <a:blip r:embed="rId2" cstate="print"/>
          <a:srcRect/>
          <a:stretch>
            <a:fillRect/>
          </a:stretch>
        </p:blipFill>
        <p:spPr bwMode="auto">
          <a:xfrm>
            <a:off x="152400" y="152400"/>
            <a:ext cx="8909941" cy="62484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262</Words>
  <Application>Microsoft Office PowerPoint</Application>
  <PresentationFormat>On-screen Show (4:3)</PresentationFormat>
  <Paragraphs>41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Mixed Media</vt:lpstr>
      <vt:lpstr>Defining Mixed Media</vt:lpstr>
      <vt:lpstr>Compare these two pieces Both are considered to be of the first types of mixed media to be considered real art.  What do you notice about how they are the same and how they are different.  What types of things do you think each artist used to make their piece? </vt:lpstr>
      <vt:lpstr>Slide 4</vt:lpstr>
      <vt:lpstr>Slide 5</vt:lpstr>
      <vt:lpstr>On the website, clothpaperscissors.com They list the “rules” for making Mixed Media Art</vt:lpstr>
      <vt:lpstr>Things to think about…</vt:lpstr>
      <vt:lpstr>Slide 8</vt:lpstr>
      <vt:lpstr>Slide 9</vt:lpstr>
      <vt:lpstr>Slide 10</vt:lpstr>
      <vt:lpstr>Slide 11</vt:lpstr>
      <vt:lpstr>Slide 12</vt:lpstr>
      <vt:lpstr>How to get started</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Mixed Media</dc:title>
  <dc:creator>Newton</dc:creator>
  <cp:lastModifiedBy>Newton</cp:lastModifiedBy>
  <cp:revision>12</cp:revision>
  <dcterms:created xsi:type="dcterms:W3CDTF">2019-03-03T04:45:03Z</dcterms:created>
  <dcterms:modified xsi:type="dcterms:W3CDTF">2020-04-01T05:25:20Z</dcterms:modified>
</cp:coreProperties>
</file>