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307" r:id="rId5"/>
    <p:sldId id="309" r:id="rId6"/>
    <p:sldId id="296" r:id="rId7"/>
    <p:sldId id="259" r:id="rId8"/>
    <p:sldId id="293" r:id="rId9"/>
    <p:sldId id="301" r:id="rId10"/>
    <p:sldId id="294" r:id="rId11"/>
    <p:sldId id="288" r:id="rId12"/>
    <p:sldId id="287" r:id="rId13"/>
    <p:sldId id="299" r:id="rId14"/>
    <p:sldId id="300" r:id="rId15"/>
    <p:sldId id="306" r:id="rId16"/>
    <p:sldId id="310" r:id="rId17"/>
    <p:sldId id="302" r:id="rId18"/>
    <p:sldId id="303" r:id="rId19"/>
    <p:sldId id="304" r:id="rId20"/>
    <p:sldId id="305" r:id="rId21"/>
  </p:sldIdLst>
  <p:sldSz cx="9144000" cy="6858000" type="screen4x3"/>
  <p:notesSz cx="6858000" cy="9144000"/>
  <p:embeddedFontLs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4BCE4B-9ADF-46CF-825A-57839BF7AECA}"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BCE4B-9ADF-46CF-825A-57839BF7AECA}"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BCE4B-9ADF-46CF-825A-57839BF7AECA}"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BCE4B-9ADF-46CF-825A-57839BF7AECA}"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BCE4B-9ADF-46CF-825A-57839BF7AECA}"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4BCE4B-9ADF-46CF-825A-57839BF7AECA}"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4BCE4B-9ADF-46CF-825A-57839BF7AECA}"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4BCE4B-9ADF-46CF-825A-57839BF7AECA}"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BCE4B-9ADF-46CF-825A-57839BF7AECA}"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BCE4B-9ADF-46CF-825A-57839BF7AECA}"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BCE4B-9ADF-46CF-825A-57839BF7AECA}"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BCE4B-9ADF-46CF-825A-57839BF7AECA}" type="datetimeFigureOut">
              <a:rPr lang="en-US" smtClean="0"/>
              <a:pPr/>
              <a:t>3/30/2020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290AD-189D-4DAB-81B4-5F4E96C39D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artsy.net/artwork/sonia-delaunay-propeller-air-pavilion"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90800" y="6324600"/>
            <a:ext cx="4191000" cy="369332"/>
          </a:xfrm>
          <a:prstGeom prst="rect">
            <a:avLst/>
          </a:prstGeom>
          <a:noFill/>
        </p:spPr>
        <p:txBody>
          <a:bodyPr wrap="square" rtlCol="0">
            <a:spAutoFit/>
          </a:bodyPr>
          <a:lstStyle/>
          <a:p>
            <a:r>
              <a:rPr lang="fr-FR" dirty="0" smtClean="0"/>
              <a:t>Prismes électriques (Electric Prisms) (1914)</a:t>
            </a:r>
            <a:endParaRPr lang="fr-FR" dirty="0"/>
          </a:p>
        </p:txBody>
      </p:sp>
      <p:pic>
        <p:nvPicPr>
          <p:cNvPr id="28680" name="Picture 8" descr="Image result for sonia delaunay most famous artwork&quot;"/>
          <p:cNvPicPr>
            <a:picLocks noChangeAspect="1" noChangeArrowheads="1"/>
          </p:cNvPicPr>
          <p:nvPr/>
        </p:nvPicPr>
        <p:blipFill>
          <a:blip r:embed="rId2" cstate="print"/>
          <a:srcRect/>
          <a:stretch>
            <a:fillRect/>
          </a:stretch>
        </p:blipFill>
        <p:spPr bwMode="auto">
          <a:xfrm>
            <a:off x="762000" y="457200"/>
            <a:ext cx="7620000" cy="5725888"/>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47800"/>
            <a:ext cx="3429000" cy="4585871"/>
          </a:xfrm>
          <a:prstGeom prst="rect">
            <a:avLst/>
          </a:prstGeom>
          <a:noFill/>
        </p:spPr>
        <p:txBody>
          <a:bodyPr wrap="square" rtlCol="0">
            <a:spAutoFit/>
          </a:bodyPr>
          <a:lstStyle/>
          <a:p>
            <a:pPr fontAlgn="base"/>
            <a:r>
              <a:rPr lang="en-US" sz="3200" dirty="0" smtClean="0">
                <a:latin typeface="Times New Roman" pitchFamily="18" charset="0"/>
                <a:cs typeface="Times New Roman" pitchFamily="18" charset="0"/>
              </a:rPr>
              <a:t>“Painting is a form of poetry, colors are words, their relations rhythms, the completed painting a completed poem</a:t>
            </a:r>
            <a:r>
              <a:rPr lang="en-US" sz="3200" dirty="0" smtClean="0">
                <a:latin typeface="Times New Roman" pitchFamily="18" charset="0"/>
                <a:cs typeface="Times New Roman" pitchFamily="18" charset="0"/>
              </a:rPr>
              <a:t>.”</a:t>
            </a:r>
          </a:p>
          <a:p>
            <a:pPr fontAlgn="base"/>
            <a:r>
              <a:rPr lang="en-US" sz="3200" dirty="0" smtClean="0">
                <a:latin typeface="Times New Roman" pitchFamily="18" charset="0"/>
                <a:cs typeface="Times New Roman" pitchFamily="18" charset="0"/>
              </a:rPr>
              <a:t>-Sonia Delaunay</a:t>
            </a:r>
            <a:endParaRPr lang="en-US" sz="3200" dirty="0" smtClean="0">
              <a:latin typeface="Times New Roman" pitchFamily="18" charset="0"/>
              <a:cs typeface="Times New Roman" pitchFamily="18" charset="0"/>
            </a:endParaRPr>
          </a:p>
          <a:p>
            <a:r>
              <a:rPr lang="en-US" dirty="0" smtClean="0">
                <a:hlinkClick r:id="rId2"/>
              </a:rPr>
              <a:t/>
            </a:r>
            <a:br>
              <a:rPr lang="en-US" dirty="0" smtClean="0">
                <a:hlinkClick r:id="rId2"/>
              </a:rPr>
            </a:br>
            <a:endParaRPr lang="en-US" dirty="0"/>
          </a:p>
        </p:txBody>
      </p:sp>
      <p:pic>
        <p:nvPicPr>
          <p:cNvPr id="44034" name="Picture 2" descr="Image result for sonia delaunay effect on 20s fashion&quot;"/>
          <p:cNvPicPr>
            <a:picLocks noChangeAspect="1" noChangeArrowheads="1"/>
          </p:cNvPicPr>
          <p:nvPr/>
        </p:nvPicPr>
        <p:blipFill>
          <a:blip r:embed="rId3" cstate="print"/>
          <a:srcRect/>
          <a:stretch>
            <a:fillRect/>
          </a:stretch>
        </p:blipFill>
        <p:spPr bwMode="auto">
          <a:xfrm>
            <a:off x="5029200" y="914400"/>
            <a:ext cx="3257923" cy="533400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sonia delaunay effect on 20s fashion&quot;"/>
          <p:cNvPicPr>
            <a:picLocks noChangeAspect="1" noChangeArrowheads="1"/>
          </p:cNvPicPr>
          <p:nvPr/>
        </p:nvPicPr>
        <p:blipFill>
          <a:blip r:embed="rId2" cstate="print"/>
          <a:srcRect/>
          <a:stretch>
            <a:fillRect/>
          </a:stretch>
        </p:blipFill>
        <p:spPr bwMode="auto">
          <a:xfrm>
            <a:off x="990600" y="457200"/>
            <a:ext cx="6096000" cy="4982766"/>
          </a:xfrm>
          <a:prstGeom prst="rect">
            <a:avLst/>
          </a:prstGeom>
          <a:noFill/>
        </p:spPr>
      </p:pic>
      <p:sp>
        <p:nvSpPr>
          <p:cNvPr id="3" name="TextBox 2"/>
          <p:cNvSpPr txBox="1"/>
          <p:nvPr/>
        </p:nvSpPr>
        <p:spPr>
          <a:xfrm>
            <a:off x="914400" y="5715000"/>
            <a:ext cx="7391400" cy="646331"/>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Whenever we see people dressed like this, we know the time period was the 1920’s.  And they are dressed like this all because of Sonia.</a:t>
            </a: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sonia delaunay effect on 20s fashion&quot;"/>
          <p:cNvPicPr>
            <a:picLocks noChangeAspect="1" noChangeArrowheads="1"/>
          </p:cNvPicPr>
          <p:nvPr/>
        </p:nvPicPr>
        <p:blipFill>
          <a:blip r:embed="rId2" cstate="print"/>
          <a:srcRect/>
          <a:stretch>
            <a:fillRect/>
          </a:stretch>
        </p:blipFill>
        <p:spPr bwMode="auto">
          <a:xfrm>
            <a:off x="2971800" y="381000"/>
            <a:ext cx="4572000" cy="6096001"/>
          </a:xfrm>
          <a:prstGeom prst="rect">
            <a:avLst/>
          </a:prstGeom>
          <a:noFill/>
        </p:spPr>
      </p:pic>
      <p:sp>
        <p:nvSpPr>
          <p:cNvPr id="6" name="TextBox 5"/>
          <p:cNvSpPr txBox="1"/>
          <p:nvPr/>
        </p:nvSpPr>
        <p:spPr>
          <a:xfrm>
            <a:off x="533400" y="762000"/>
            <a:ext cx="2286000" cy="5016758"/>
          </a:xfrm>
          <a:prstGeom prst="rect">
            <a:avLst/>
          </a:prstGeom>
          <a:noFill/>
        </p:spPr>
        <p:txBody>
          <a:bodyPr wrap="square" rtlCol="0">
            <a:spAutoFit/>
          </a:bodyPr>
          <a:lstStyle/>
          <a:p>
            <a:r>
              <a:rPr lang="en-US" sz="2000" dirty="0" smtClean="0">
                <a:latin typeface="Times New Roman" pitchFamily="18" charset="0"/>
                <a:cs typeface="Times New Roman" pitchFamily="18" charset="0"/>
              </a:rPr>
              <a:t>Not everyone liked her artwork.  Critics </a:t>
            </a:r>
            <a:r>
              <a:rPr lang="en-US" sz="2000" dirty="0" smtClean="0">
                <a:latin typeface="Times New Roman" pitchFamily="18" charset="0"/>
                <a:cs typeface="Times New Roman" pitchFamily="18" charset="0"/>
              </a:rPr>
              <a:t>were not impressed that </a:t>
            </a:r>
            <a:r>
              <a:rPr lang="en-US" sz="2000" dirty="0" smtClean="0">
                <a:latin typeface="Times New Roman" pitchFamily="18" charset="0"/>
                <a:cs typeface="Times New Roman" pitchFamily="18" charset="0"/>
              </a:rPr>
              <a:t>things like clothing, wallpaper and furniture  was being called “art</a:t>
            </a:r>
            <a:r>
              <a:rPr lang="en-US" sz="2000" dirty="0" smtClean="0">
                <a:latin typeface="Times New Roman" pitchFamily="18" charset="0"/>
                <a:cs typeface="Times New Roman" pitchFamily="18" charset="0"/>
              </a:rPr>
              <a:t>”; one </a:t>
            </a:r>
            <a:r>
              <a:rPr lang="en-US" sz="2000" dirty="0" smtClean="0">
                <a:latin typeface="Times New Roman" pitchFamily="18" charset="0"/>
                <a:cs typeface="Times New Roman" pitchFamily="18" charset="0"/>
              </a:rPr>
              <a:t>said that her  </a:t>
            </a:r>
            <a:r>
              <a:rPr lang="en-US" sz="2000" dirty="0" smtClean="0">
                <a:latin typeface="Times New Roman" pitchFamily="18" charset="0"/>
                <a:cs typeface="Times New Roman" pitchFamily="18" charset="0"/>
              </a:rPr>
              <a:t>work </a:t>
            </a:r>
            <a:r>
              <a:rPr lang="en-US" sz="2000" dirty="0" smtClean="0">
                <a:latin typeface="Times New Roman" pitchFamily="18" charset="0"/>
                <a:cs typeface="Times New Roman" pitchFamily="18" charset="0"/>
              </a:rPr>
              <a:t>was “at </a:t>
            </a:r>
            <a:r>
              <a:rPr lang="en-US" sz="2000" dirty="0" smtClean="0">
                <a:latin typeface="Times New Roman" pitchFamily="18" charset="0"/>
                <a:cs typeface="Times New Roman" pitchFamily="18" charset="0"/>
              </a:rPr>
              <a:t>best, no more than decorative value</a:t>
            </a:r>
            <a:r>
              <a:rPr lang="en-US" sz="2000" dirty="0" smtClean="0">
                <a:latin typeface="Times New Roman" pitchFamily="18" charset="0"/>
                <a:cs typeface="Times New Roman" pitchFamily="18" charset="0"/>
              </a:rPr>
              <a:t>”.</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How would you feel if someone said your ideas weren’t valuable?</a:t>
            </a:r>
            <a:endParaRPr lang="en-US"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Le Bal </a:t>
            </a:r>
            <a:r>
              <a:rPr lang="en-US" dirty="0" err="1" smtClean="0">
                <a:latin typeface="Times New Roman" pitchFamily="18" charset="0"/>
                <a:cs typeface="Times New Roman" pitchFamily="18" charset="0"/>
              </a:rPr>
              <a:t>Bullier</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1913)</a:t>
            </a:r>
            <a:endParaRPr lang="en-US" dirty="0">
              <a:latin typeface="Times New Roman" pitchFamily="18" charset="0"/>
              <a:cs typeface="Times New Roman" pitchFamily="18" charset="0"/>
            </a:endParaRPr>
          </a:p>
        </p:txBody>
      </p:sp>
      <p:pic>
        <p:nvPicPr>
          <p:cNvPr id="47106" name="Picture 2" descr="Image result for sonia delaunay artwork le bal bu&quot;"/>
          <p:cNvPicPr>
            <a:picLocks noChangeAspect="1" noChangeArrowheads="1"/>
          </p:cNvPicPr>
          <p:nvPr/>
        </p:nvPicPr>
        <p:blipFill>
          <a:blip r:embed="rId2" cstate="print"/>
          <a:srcRect/>
          <a:stretch>
            <a:fillRect/>
          </a:stretch>
        </p:blipFill>
        <p:spPr bwMode="auto">
          <a:xfrm>
            <a:off x="304800" y="1981200"/>
            <a:ext cx="8572500" cy="2943225"/>
          </a:xfrm>
          <a:prstGeom prst="rect">
            <a:avLst/>
          </a:prstGeom>
          <a:noFill/>
        </p:spPr>
      </p:pic>
      <p:sp>
        <p:nvSpPr>
          <p:cNvPr id="4" name="TextBox 3"/>
          <p:cNvSpPr txBox="1"/>
          <p:nvPr/>
        </p:nvSpPr>
        <p:spPr>
          <a:xfrm>
            <a:off x="1600200" y="5410200"/>
            <a:ext cx="6096000"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Le Bal </a:t>
            </a:r>
            <a:r>
              <a:rPr lang="en-US" sz="2000" dirty="0" err="1" smtClean="0">
                <a:latin typeface="Times New Roman" pitchFamily="18" charset="0"/>
                <a:cs typeface="Times New Roman" pitchFamily="18" charset="0"/>
              </a:rPr>
              <a:t>Bullier</a:t>
            </a:r>
            <a:r>
              <a:rPr lang="en-US" sz="2000" dirty="0" smtClean="0">
                <a:latin typeface="Times New Roman" pitchFamily="18" charset="0"/>
                <a:cs typeface="Times New Roman" pitchFamily="18" charset="0"/>
              </a:rPr>
              <a:t> is the name of a ballroom in Paris, France.  Can you see all of the people dancing?</a:t>
            </a:r>
            <a:endParaRPr lang="en-US" sz="2000" dirty="0">
              <a:latin typeface="Times New Roman" pitchFamily="18" charset="0"/>
              <a:cs typeface="Times New Roman"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Salon des </a:t>
            </a:r>
            <a:r>
              <a:rPr lang="en-US" dirty="0" err="1" smtClean="0">
                <a:latin typeface="Times New Roman" pitchFamily="18" charset="0"/>
                <a:cs typeface="Times New Roman" pitchFamily="18" charset="0"/>
              </a:rPr>
              <a:t>Tuileries</a:t>
            </a:r>
            <a:r>
              <a:rPr lang="en-US" dirty="0" smtClean="0">
                <a:latin typeface="Times New Roman" pitchFamily="18" charset="0"/>
                <a:cs typeface="Times New Roman" pitchFamily="18" charset="0"/>
              </a:rPr>
              <a:t> (1938)</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49154" name="Picture 2" descr="Image result for sonia delaunay most famous artwork&quot;"/>
          <p:cNvPicPr>
            <a:picLocks noChangeAspect="1" noChangeArrowheads="1"/>
          </p:cNvPicPr>
          <p:nvPr/>
        </p:nvPicPr>
        <p:blipFill>
          <a:blip r:embed="rId2" cstate="print"/>
          <a:srcRect/>
          <a:stretch>
            <a:fillRect/>
          </a:stretch>
        </p:blipFill>
        <p:spPr bwMode="auto">
          <a:xfrm>
            <a:off x="2133600" y="1219200"/>
            <a:ext cx="4572000" cy="4289899"/>
          </a:xfrm>
          <a:prstGeom prst="rect">
            <a:avLst/>
          </a:prstGeom>
          <a:noFill/>
        </p:spPr>
      </p:pic>
      <p:sp>
        <p:nvSpPr>
          <p:cNvPr id="4" name="TextBox 3"/>
          <p:cNvSpPr txBox="1"/>
          <p:nvPr/>
        </p:nvSpPr>
        <p:spPr>
          <a:xfrm>
            <a:off x="762000" y="5638800"/>
            <a:ext cx="7620000"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Salon des </a:t>
            </a:r>
            <a:r>
              <a:rPr lang="en-US" sz="2000" dirty="0" err="1" smtClean="0">
                <a:latin typeface="Times New Roman" pitchFamily="18" charset="0"/>
                <a:cs typeface="Times New Roman" pitchFamily="18" charset="0"/>
              </a:rPr>
              <a:t>Tuileries</a:t>
            </a:r>
            <a:r>
              <a:rPr lang="en-US" sz="2000" dirty="0" smtClean="0">
                <a:latin typeface="Times New Roman" pitchFamily="18" charset="0"/>
                <a:cs typeface="Times New Roman" pitchFamily="18" charset="0"/>
              </a:rPr>
              <a:t> was an annual art exhibition for painting and </a:t>
            </a:r>
            <a:r>
              <a:rPr lang="en-US" sz="2000" dirty="0" smtClean="0">
                <a:latin typeface="Times New Roman" pitchFamily="18" charset="0"/>
                <a:cs typeface="Times New Roman" pitchFamily="18" charset="0"/>
              </a:rPr>
              <a:t>sculpture.  What do you think of when you look at this piece of art?</a:t>
            </a:r>
            <a:endParaRPr lang="en-US" sz="2000" dirty="0">
              <a:latin typeface="Times New Roman" pitchFamily="18" charset="0"/>
              <a:cs typeface="Times New Roman"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latin typeface="Times New Roman" pitchFamily="18" charset="0"/>
                <a:cs typeface="Times New Roman" pitchFamily="18" charset="0"/>
              </a:rPr>
              <a:t>She was the first </a:t>
            </a:r>
            <a:r>
              <a:rPr lang="en-US" sz="2000" dirty="0" smtClean="0">
                <a:latin typeface="Times New Roman" pitchFamily="18" charset="0"/>
                <a:cs typeface="Times New Roman" pitchFamily="18" charset="0"/>
              </a:rPr>
              <a:t>living female artist to have a retrospective </a:t>
            </a:r>
            <a:r>
              <a:rPr lang="en-US" sz="2000" dirty="0" smtClean="0">
                <a:latin typeface="Times New Roman" pitchFamily="18" charset="0"/>
                <a:cs typeface="Times New Roman" pitchFamily="18" charset="0"/>
              </a:rPr>
              <a:t>(a sample of her artwork) exhibition </a:t>
            </a:r>
            <a:r>
              <a:rPr lang="en-US" sz="2000" dirty="0" smtClean="0">
                <a:latin typeface="Times New Roman" pitchFamily="18" charset="0"/>
                <a:cs typeface="Times New Roman" pitchFamily="18" charset="0"/>
              </a:rPr>
              <a:t>at the Louvre </a:t>
            </a:r>
            <a:r>
              <a:rPr lang="en-US" sz="2000" dirty="0" smtClean="0">
                <a:latin typeface="Times New Roman" pitchFamily="18" charset="0"/>
                <a:cs typeface="Times New Roman" pitchFamily="18" charset="0"/>
              </a:rPr>
              <a:t>in France in 1964.</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n </a:t>
            </a:r>
            <a:r>
              <a:rPr lang="en-US" sz="2000" dirty="0" smtClean="0">
                <a:latin typeface="Times New Roman" pitchFamily="18" charset="0"/>
                <a:cs typeface="Times New Roman" pitchFamily="18" charset="0"/>
              </a:rPr>
              <a:t>1975 </a:t>
            </a:r>
            <a:r>
              <a:rPr lang="en-US" sz="2000" dirty="0" smtClean="0">
                <a:latin typeface="Times New Roman" pitchFamily="18" charset="0"/>
                <a:cs typeface="Times New Roman" pitchFamily="18" charset="0"/>
              </a:rPr>
              <a:t>she was given a special award with the French Legion of Honor.</a:t>
            </a:r>
            <a:endParaRPr lang="en-US" sz="2000" dirty="0"/>
          </a:p>
        </p:txBody>
      </p:sp>
      <p:pic>
        <p:nvPicPr>
          <p:cNvPr id="3076" name="Picture 4" descr="Donation Delaunay au musée du Louvre : News Photo"/>
          <p:cNvPicPr>
            <a:picLocks noChangeAspect="1" noChangeArrowheads="1"/>
          </p:cNvPicPr>
          <p:nvPr/>
        </p:nvPicPr>
        <p:blipFill>
          <a:blip r:embed="rId2" cstate="print"/>
          <a:srcRect t="12644"/>
          <a:stretch>
            <a:fillRect/>
          </a:stretch>
        </p:blipFill>
        <p:spPr bwMode="auto">
          <a:xfrm>
            <a:off x="1600200" y="1447800"/>
            <a:ext cx="5638800" cy="4984258"/>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Make your own Sonia Delaunay Art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The next slides will show some things to think about when making artwork that is in the style of Sonia Delaunay.</a:t>
            </a:r>
          </a:p>
          <a:p>
            <a:r>
              <a:rPr lang="en-US" sz="2800" dirty="0" smtClean="0">
                <a:latin typeface="Times New Roman" pitchFamily="18" charset="0"/>
                <a:cs typeface="Times New Roman" pitchFamily="18" charset="0"/>
              </a:rPr>
              <a:t>Look around your house for round items.  Trace around different sized items to make a variety of circles.</a:t>
            </a:r>
          </a:p>
          <a:p>
            <a:r>
              <a:rPr lang="en-US" sz="2800" dirty="0" smtClean="0">
                <a:latin typeface="Times New Roman" pitchFamily="18" charset="0"/>
                <a:cs typeface="Times New Roman" pitchFamily="18" charset="0"/>
              </a:rPr>
              <a:t>Try to make some of them “concentric”:  Meaning…make some of them with a circle in the center of another circle.</a:t>
            </a:r>
            <a:endParaRPr lang="en-US" sz="2800" dirty="0">
              <a:latin typeface="Times New Roman" pitchFamily="18" charset="0"/>
              <a:cs typeface="Times New Roman"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5791200"/>
            <a:ext cx="3352800" cy="762000"/>
          </a:xfrm>
        </p:spPr>
        <p:txBody>
          <a:bodyPr>
            <a:normAutofit/>
          </a:bodyPr>
          <a:lstStyle/>
          <a:p>
            <a:r>
              <a:rPr lang="en-US" sz="2000" dirty="0" smtClean="0"/>
              <a:t>Rhythm, 1938</a:t>
            </a:r>
            <a:endParaRPr lang="en-US" sz="2000" dirty="0"/>
          </a:p>
        </p:txBody>
      </p:sp>
      <p:pic>
        <p:nvPicPr>
          <p:cNvPr id="51202" name="Picture 2" descr="Image result for sonia delaunay artwork&quot;"/>
          <p:cNvPicPr>
            <a:picLocks noChangeAspect="1" noChangeArrowheads="1"/>
          </p:cNvPicPr>
          <p:nvPr/>
        </p:nvPicPr>
        <p:blipFill>
          <a:blip r:embed="rId2" cstate="print"/>
          <a:srcRect/>
          <a:stretch>
            <a:fillRect/>
          </a:stretch>
        </p:blipFill>
        <p:spPr bwMode="auto">
          <a:xfrm>
            <a:off x="4038600" y="533400"/>
            <a:ext cx="4419600" cy="5358063"/>
          </a:xfrm>
          <a:prstGeom prst="rect">
            <a:avLst/>
          </a:prstGeom>
          <a:noFill/>
        </p:spPr>
      </p:pic>
      <p:sp>
        <p:nvSpPr>
          <p:cNvPr id="5" name="Rectangle 4"/>
          <p:cNvSpPr/>
          <p:nvPr/>
        </p:nvSpPr>
        <p:spPr>
          <a:xfrm>
            <a:off x="304800" y="609600"/>
            <a:ext cx="3276600" cy="5632311"/>
          </a:xfrm>
          <a:prstGeom prst="rect">
            <a:avLst/>
          </a:prstGeom>
        </p:spPr>
        <p:txBody>
          <a:bodyPr wrap="square">
            <a:spAutoFit/>
          </a:bodyPr>
          <a:lstStyle/>
          <a:p>
            <a:r>
              <a:rPr lang="en-US" sz="1500" b="1" u="sng" dirty="0" smtClean="0">
                <a:latin typeface="Times New Roman" pitchFamily="18" charset="0"/>
                <a:cs typeface="Times New Roman" pitchFamily="18" charset="0"/>
              </a:rPr>
              <a:t>Look closely at this piece of art</a:t>
            </a:r>
          </a:p>
          <a:p>
            <a:endParaRPr lang="en-US" sz="1500" dirty="0" smtClean="0">
              <a:latin typeface="Times New Roman" pitchFamily="18" charset="0"/>
              <a:cs typeface="Times New Roman" pitchFamily="18" charset="0"/>
            </a:endParaRPr>
          </a:p>
          <a:p>
            <a:pPr>
              <a:buFont typeface="Arial" pitchFamily="34" charset="0"/>
              <a:buChar char="•"/>
            </a:pPr>
            <a:r>
              <a:rPr lang="en-US" sz="1500" dirty="0" smtClean="0">
                <a:latin typeface="Times New Roman" pitchFamily="18" charset="0"/>
                <a:cs typeface="Times New Roman" pitchFamily="18" charset="0"/>
              </a:rPr>
              <a:t>How </a:t>
            </a:r>
            <a:r>
              <a:rPr lang="en-US" sz="1500" dirty="0" smtClean="0">
                <a:latin typeface="Times New Roman" pitchFamily="18" charset="0"/>
                <a:cs typeface="Times New Roman" pitchFamily="18" charset="0"/>
              </a:rPr>
              <a:t>many lines are there approximately in </a:t>
            </a:r>
            <a:r>
              <a:rPr lang="en-US" sz="1500" dirty="0" smtClean="0">
                <a:latin typeface="Times New Roman" pitchFamily="18" charset="0"/>
                <a:cs typeface="Times New Roman" pitchFamily="18" charset="0"/>
              </a:rPr>
              <a:t>this piece</a:t>
            </a:r>
            <a:r>
              <a:rPr lang="en-US" sz="1500" dirty="0" smtClean="0">
                <a:latin typeface="Times New Roman" pitchFamily="18" charset="0"/>
                <a:cs typeface="Times New Roman" pitchFamily="18" charset="0"/>
              </a:rPr>
              <a:t>?  And how many circles?</a:t>
            </a:r>
          </a:p>
          <a:p>
            <a:pPr>
              <a:buFont typeface="Arial" pitchFamily="34" charset="0"/>
              <a:buChar char="•"/>
            </a:pPr>
            <a:endParaRPr lang="en-US" sz="1500" dirty="0" smtClean="0">
              <a:latin typeface="Times New Roman" pitchFamily="18" charset="0"/>
              <a:cs typeface="Times New Roman" pitchFamily="18" charset="0"/>
            </a:endParaRPr>
          </a:p>
          <a:p>
            <a:pPr>
              <a:buFont typeface="Arial" pitchFamily="34" charset="0"/>
              <a:buChar char="•"/>
            </a:pPr>
            <a:r>
              <a:rPr lang="en-US" sz="1500" dirty="0" smtClean="0">
                <a:latin typeface="Times New Roman" pitchFamily="18" charset="0"/>
                <a:cs typeface="Times New Roman" pitchFamily="18" charset="0"/>
              </a:rPr>
              <a:t>Where are the circles placed? Are they random?  Do they touch a line?  </a:t>
            </a:r>
            <a:r>
              <a:rPr lang="en-US" sz="1500" dirty="0" smtClean="0">
                <a:latin typeface="Times New Roman" pitchFamily="18" charset="0"/>
                <a:cs typeface="Times New Roman" pitchFamily="18" charset="0"/>
              </a:rPr>
              <a:t>Is one circle inside of </a:t>
            </a:r>
            <a:r>
              <a:rPr lang="en-US" sz="1500" dirty="0" smtClean="0">
                <a:latin typeface="Times New Roman" pitchFamily="18" charset="0"/>
                <a:cs typeface="Times New Roman" pitchFamily="18" charset="0"/>
              </a:rPr>
              <a:t>another circle?</a:t>
            </a:r>
          </a:p>
          <a:p>
            <a:pPr>
              <a:buFont typeface="Arial" pitchFamily="34" charset="0"/>
              <a:buChar char="•"/>
            </a:pPr>
            <a:endParaRPr lang="en-US" sz="1500" dirty="0" smtClean="0">
              <a:latin typeface="Times New Roman" pitchFamily="18" charset="0"/>
              <a:cs typeface="Times New Roman" pitchFamily="18" charset="0"/>
            </a:endParaRPr>
          </a:p>
          <a:p>
            <a:pPr>
              <a:buFont typeface="Arial" pitchFamily="34" charset="0"/>
              <a:buChar char="•"/>
            </a:pPr>
            <a:r>
              <a:rPr lang="en-US" sz="1500" dirty="0" smtClean="0">
                <a:latin typeface="Times New Roman" pitchFamily="18" charset="0"/>
                <a:cs typeface="Times New Roman" pitchFamily="18" charset="0"/>
              </a:rPr>
              <a:t>When she drew the circles, did she connect them completely around, or are they ever broken in half?</a:t>
            </a:r>
          </a:p>
          <a:p>
            <a:pPr>
              <a:buFont typeface="Arial" pitchFamily="34" charset="0"/>
              <a:buChar char="•"/>
            </a:pPr>
            <a:endParaRPr lang="en-US" sz="1500" dirty="0" smtClean="0">
              <a:latin typeface="Times New Roman" pitchFamily="18" charset="0"/>
              <a:cs typeface="Times New Roman" pitchFamily="18" charset="0"/>
            </a:endParaRPr>
          </a:p>
          <a:p>
            <a:pPr>
              <a:buFont typeface="Arial" pitchFamily="34" charset="0"/>
              <a:buChar char="•"/>
            </a:pPr>
            <a:r>
              <a:rPr lang="en-US" sz="1500" dirty="0" smtClean="0">
                <a:latin typeface="Times New Roman" pitchFamily="18" charset="0"/>
                <a:cs typeface="Times New Roman" pitchFamily="18" charset="0"/>
              </a:rPr>
              <a:t>Will colors connect across a line to complete the circles? Or, are colors different on either half of the line?</a:t>
            </a:r>
          </a:p>
          <a:p>
            <a:pPr>
              <a:buFont typeface="Arial" pitchFamily="34" charset="0"/>
              <a:buChar char="•"/>
            </a:pPr>
            <a:endParaRPr lang="en-US" sz="1500" dirty="0" smtClean="0">
              <a:latin typeface="Times New Roman" pitchFamily="18" charset="0"/>
              <a:cs typeface="Times New Roman" pitchFamily="18" charset="0"/>
            </a:endParaRPr>
          </a:p>
          <a:p>
            <a:pPr>
              <a:buFont typeface="Arial" pitchFamily="34" charset="0"/>
              <a:buChar char="•"/>
            </a:pPr>
            <a:r>
              <a:rPr lang="en-US" sz="1500" dirty="0" smtClean="0">
                <a:latin typeface="Times New Roman" pitchFamily="18" charset="0"/>
                <a:cs typeface="Times New Roman" pitchFamily="18" charset="0"/>
              </a:rPr>
              <a:t>Do any colors lie next to each other? Is a color on one side of a shape painted directly on the other side of any line?</a:t>
            </a:r>
          </a:p>
          <a:p>
            <a:pPr>
              <a:buFont typeface="Arial" pitchFamily="34" charset="0"/>
              <a:buChar char="•"/>
            </a:pPr>
            <a:endParaRPr lang="en-US" sz="1500" dirty="0" smtClean="0">
              <a:latin typeface="Times New Roman" pitchFamily="18" charset="0"/>
              <a:cs typeface="Times New Roman" pitchFamily="18" charset="0"/>
            </a:endParaRPr>
          </a:p>
          <a:p>
            <a:pPr>
              <a:buFont typeface="Arial" pitchFamily="34" charset="0"/>
              <a:buChar char="•"/>
            </a:pPr>
            <a:r>
              <a:rPr lang="en-US" sz="1500" dirty="0" smtClean="0">
                <a:latin typeface="Times New Roman" pitchFamily="18" charset="0"/>
                <a:cs typeface="Times New Roman" pitchFamily="18" charset="0"/>
              </a:rPr>
              <a:t>How does she incorporate achromatic </a:t>
            </a:r>
            <a:r>
              <a:rPr lang="en-US" sz="1500" dirty="0" smtClean="0">
                <a:latin typeface="Times New Roman" pitchFamily="18" charset="0"/>
                <a:cs typeface="Times New Roman" pitchFamily="18" charset="0"/>
              </a:rPr>
              <a:t>(black, white, gray) colors</a:t>
            </a:r>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20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20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leahnewtonart.com/wp-content/uploads/2018/08/IMG_4584-1024x705.jpg"/>
          <p:cNvPicPr>
            <a:picLocks noChangeAspect="1" noChangeArrowheads="1"/>
          </p:cNvPicPr>
          <p:nvPr/>
        </p:nvPicPr>
        <p:blipFill>
          <a:blip r:embed="rId2" cstate="print"/>
          <a:srcRect/>
          <a:stretch>
            <a:fillRect/>
          </a:stretch>
        </p:blipFill>
        <p:spPr bwMode="auto">
          <a:xfrm>
            <a:off x="1295400" y="2009886"/>
            <a:ext cx="6781800" cy="4667475"/>
          </a:xfrm>
          <a:prstGeom prst="rect">
            <a:avLst/>
          </a:prstGeom>
          <a:noFill/>
        </p:spPr>
      </p:pic>
      <p:sp>
        <p:nvSpPr>
          <p:cNvPr id="4" name="TextBox 3"/>
          <p:cNvSpPr txBox="1"/>
          <p:nvPr/>
        </p:nvSpPr>
        <p:spPr>
          <a:xfrm>
            <a:off x="1447800" y="533400"/>
            <a:ext cx="5562600" cy="1477328"/>
          </a:xfrm>
          <a:prstGeom prst="rect">
            <a:avLst/>
          </a:prstGeom>
          <a:noFill/>
        </p:spPr>
        <p:txBody>
          <a:bodyPr wrap="square" rtlCol="0">
            <a:spAutoFit/>
          </a:bodyPr>
          <a:lstStyle/>
          <a:p>
            <a:r>
              <a:rPr lang="en-US" b="1" u="sng" dirty="0" smtClean="0">
                <a:latin typeface="Times New Roman" pitchFamily="18" charset="0"/>
                <a:cs typeface="Times New Roman" pitchFamily="18" charset="0"/>
              </a:rPr>
              <a:t>Make your own Sonia style artwork</a:t>
            </a:r>
          </a:p>
          <a:p>
            <a:pPr>
              <a:buFont typeface="Arial" pitchFamily="34" charset="0"/>
              <a:buChar char="•"/>
            </a:pPr>
            <a:r>
              <a:rPr lang="en-US" dirty="0" smtClean="0">
                <a:latin typeface="Times New Roman" pitchFamily="18" charset="0"/>
                <a:cs typeface="Times New Roman" pitchFamily="18" charset="0"/>
              </a:rPr>
              <a:t>Do </a:t>
            </a:r>
            <a:r>
              <a:rPr lang="en-US" dirty="0" smtClean="0">
                <a:latin typeface="Times New Roman" pitchFamily="18" charset="0"/>
                <a:cs typeface="Times New Roman" pitchFamily="18" charset="0"/>
              </a:rPr>
              <a:t>I have too many or too few lines or circles? </a:t>
            </a:r>
          </a:p>
          <a:p>
            <a:pPr>
              <a:buFont typeface="Arial" pitchFamily="34" charset="0"/>
              <a:buChar char="•"/>
            </a:pPr>
            <a:r>
              <a:rPr lang="en-US" dirty="0" smtClean="0">
                <a:latin typeface="Times New Roman" pitchFamily="18" charset="0"/>
                <a:cs typeface="Times New Roman" pitchFamily="18" charset="0"/>
              </a:rPr>
              <a:t>How busy or simple is my drawing?</a:t>
            </a:r>
          </a:p>
          <a:p>
            <a:pPr>
              <a:buFont typeface="Arial" pitchFamily="34" charset="0"/>
              <a:buChar char="•"/>
            </a:pPr>
            <a:r>
              <a:rPr lang="en-US" dirty="0" smtClean="0">
                <a:latin typeface="Times New Roman" pitchFamily="18" charset="0"/>
                <a:cs typeface="Times New Roman" pitchFamily="18" charset="0"/>
              </a:rPr>
              <a:t>Looking at my circles, are they “floating by themselves”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or are they connected to a line or another circle</a:t>
            </a:r>
            <a:r>
              <a:rPr lang="en-US" dirty="0" smtClean="0">
                <a:latin typeface="Times New Roman" pitchFamily="18" charset="0"/>
                <a:cs typeface="Times New Roman" pitchFamily="18" charset="0"/>
              </a:rPr>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s://leahnewtonart.com/wp-content/uploads/2018/08/IMG_4586-1024x672.jpg"/>
          <p:cNvPicPr>
            <a:picLocks noChangeAspect="1" noChangeArrowheads="1"/>
          </p:cNvPicPr>
          <p:nvPr/>
        </p:nvPicPr>
        <p:blipFill>
          <a:blip r:embed="rId2" cstate="print"/>
          <a:srcRect/>
          <a:stretch>
            <a:fillRect/>
          </a:stretch>
        </p:blipFill>
        <p:spPr bwMode="auto">
          <a:xfrm>
            <a:off x="1219200" y="2286000"/>
            <a:ext cx="6629400" cy="4348108"/>
          </a:xfrm>
          <a:prstGeom prst="rect">
            <a:avLst/>
          </a:prstGeom>
          <a:noFill/>
        </p:spPr>
      </p:pic>
      <p:sp>
        <p:nvSpPr>
          <p:cNvPr id="4" name="TextBox 3"/>
          <p:cNvSpPr txBox="1"/>
          <p:nvPr/>
        </p:nvSpPr>
        <p:spPr>
          <a:xfrm>
            <a:off x="1219200" y="304800"/>
            <a:ext cx="6629400" cy="1938992"/>
          </a:xfrm>
          <a:prstGeom prst="rect">
            <a:avLst/>
          </a:prstGeom>
          <a:noFill/>
        </p:spPr>
        <p:txBody>
          <a:bodyPr wrap="square" rtlCol="0">
            <a:spAutoFit/>
          </a:bodyPr>
          <a:lstStyle/>
          <a:p>
            <a:pPr>
              <a:buFont typeface="Arial" pitchFamily="34" charset="0"/>
              <a:buChar char="•"/>
            </a:pPr>
            <a:r>
              <a:rPr lang="en-US" sz="2000" dirty="0" smtClean="0">
                <a:latin typeface="Times New Roman" pitchFamily="18" charset="0"/>
                <a:cs typeface="Times New Roman" pitchFamily="18" charset="0"/>
              </a:rPr>
              <a:t>Did I create any circles that are broken in half? </a:t>
            </a:r>
          </a:p>
          <a:p>
            <a:pPr>
              <a:buFont typeface="Arial" pitchFamily="34" charset="0"/>
              <a:buChar char="•"/>
            </a:pPr>
            <a:r>
              <a:rPr lang="en-US" sz="2000" dirty="0" smtClean="0">
                <a:latin typeface="Times New Roman" pitchFamily="18" charset="0"/>
                <a:cs typeface="Times New Roman" pitchFamily="18" charset="0"/>
              </a:rPr>
              <a:t>Can I paint inside every area?</a:t>
            </a:r>
          </a:p>
          <a:p>
            <a:pPr>
              <a:buFont typeface="Arial" pitchFamily="34" charset="0"/>
              <a:buChar char="•"/>
            </a:pPr>
            <a:r>
              <a:rPr lang="en-US" sz="2000" dirty="0" smtClean="0">
                <a:latin typeface="Times New Roman" pitchFamily="18" charset="0"/>
                <a:cs typeface="Times New Roman" pitchFamily="18" charset="0"/>
              </a:rPr>
              <a:t>When painting my picture, where will my color start and stop?</a:t>
            </a:r>
          </a:p>
          <a:p>
            <a:pPr>
              <a:buFont typeface="Arial" pitchFamily="34" charset="0"/>
              <a:buChar char="•"/>
            </a:pPr>
            <a:r>
              <a:rPr lang="en-US" sz="2000" dirty="0" smtClean="0">
                <a:latin typeface="Times New Roman" pitchFamily="18" charset="0"/>
                <a:cs typeface="Times New Roman" pitchFamily="18" charset="0"/>
              </a:rPr>
              <a:t>How will I incorporate achromatic </a:t>
            </a:r>
            <a:r>
              <a:rPr lang="en-US"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black, white, gray) </a:t>
            </a:r>
            <a:r>
              <a:rPr lang="en-US" sz="2000" dirty="0" smtClean="0">
                <a:latin typeface="Times New Roman" pitchFamily="18" charset="0"/>
                <a:cs typeface="Times New Roman" pitchFamily="18" charset="0"/>
              </a:rPr>
              <a:t>colors </a:t>
            </a:r>
            <a:r>
              <a:rPr lang="en-US" sz="2000" dirty="0" smtClean="0">
                <a:latin typeface="Times New Roman" pitchFamily="18" charset="0"/>
                <a:cs typeface="Times New Roman" pitchFamily="18" charset="0"/>
              </a:rPr>
              <a:t>into my piece</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457200"/>
            <a:ext cx="4876800" cy="2286000"/>
          </a:xfrm>
        </p:spPr>
        <p:txBody>
          <a:bodyPr>
            <a:noAutofit/>
          </a:bodyPr>
          <a:lstStyle/>
          <a:p>
            <a:pPr fontAlgn="t"/>
            <a:r>
              <a:rPr lang="en-US" sz="2000" dirty="0" smtClean="0">
                <a:latin typeface="Times New Roman" pitchFamily="18" charset="0"/>
                <a:cs typeface="Times New Roman" pitchFamily="18" charset="0"/>
              </a:rPr>
              <a:t>Born: November 14, 1885</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Died: December 5, </a:t>
            </a:r>
            <a:r>
              <a:rPr lang="en-US" sz="2000" dirty="0" smtClean="0">
                <a:latin typeface="Times New Roman" pitchFamily="18" charset="0"/>
                <a:cs typeface="Times New Roman" pitchFamily="18" charset="0"/>
              </a:rPr>
              <a:t>1979</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Married to famous Art Master Robert Delaunay</a:t>
            </a:r>
            <a:br>
              <a:rPr lang="en-US" sz="2000" dirty="0" smtClean="0">
                <a:latin typeface="Times New Roman" pitchFamily="18" charset="0"/>
                <a:cs typeface="Times New Roman" pitchFamily="18" charset="0"/>
              </a:rPr>
            </a:br>
            <a:r>
              <a:rPr lang="en-US" sz="2000" dirty="0" smtClean="0"/>
              <a:t/>
            </a:r>
            <a:br>
              <a:rPr lang="en-US" sz="2000" dirty="0" smtClean="0"/>
            </a:br>
            <a:endParaRPr lang="en-US" sz="2000" dirty="0"/>
          </a:p>
        </p:txBody>
      </p:sp>
      <p:pic>
        <p:nvPicPr>
          <p:cNvPr id="27650" name="Picture 2" descr="Sonia Delaunay portrait photograph.jpg"/>
          <p:cNvPicPr>
            <a:picLocks noChangeAspect="1" noChangeArrowheads="1"/>
          </p:cNvPicPr>
          <p:nvPr/>
        </p:nvPicPr>
        <p:blipFill>
          <a:blip r:embed="rId2" cstate="print"/>
          <a:srcRect/>
          <a:stretch>
            <a:fillRect/>
          </a:stretch>
        </p:blipFill>
        <p:spPr bwMode="auto">
          <a:xfrm>
            <a:off x="5486400" y="2362200"/>
            <a:ext cx="2514600" cy="3851911"/>
          </a:xfrm>
          <a:prstGeom prst="rect">
            <a:avLst/>
          </a:prstGeom>
          <a:noFill/>
        </p:spPr>
      </p:pic>
      <p:pic>
        <p:nvPicPr>
          <p:cNvPr id="27652" name="Picture 4" descr="Image result for sonia delaunay effect on 20s fashion&quot;"/>
          <p:cNvPicPr>
            <a:picLocks noChangeAspect="1" noChangeArrowheads="1"/>
          </p:cNvPicPr>
          <p:nvPr/>
        </p:nvPicPr>
        <p:blipFill>
          <a:blip r:embed="rId3" cstate="print"/>
          <a:srcRect/>
          <a:stretch>
            <a:fillRect/>
          </a:stretch>
        </p:blipFill>
        <p:spPr bwMode="auto">
          <a:xfrm>
            <a:off x="609600" y="729540"/>
            <a:ext cx="3810000" cy="543306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onia Delaunay Art Lesson"/>
          <p:cNvPicPr>
            <a:picLocks noChangeAspect="1" noChangeArrowheads="1"/>
          </p:cNvPicPr>
          <p:nvPr/>
        </p:nvPicPr>
        <p:blipFill>
          <a:blip r:embed="rId2" cstate="print"/>
          <a:srcRect/>
          <a:stretch>
            <a:fillRect/>
          </a:stretch>
        </p:blipFill>
        <p:spPr bwMode="auto">
          <a:xfrm>
            <a:off x="685799" y="533400"/>
            <a:ext cx="7701543" cy="5791200"/>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04800"/>
            <a:ext cx="3581400" cy="5909310"/>
          </a:xfrm>
          <a:prstGeom prst="rect">
            <a:avLst/>
          </a:prstGeom>
          <a:noFill/>
        </p:spPr>
        <p:txBody>
          <a:bodyPr wrap="square" rtlCol="0">
            <a:spAutoFit/>
          </a:bodyPr>
          <a:lstStyle/>
          <a:p>
            <a:pPr lvl="0">
              <a:spcBef>
                <a:spcPct val="0"/>
              </a:spcBef>
              <a:defRPr/>
            </a:pPr>
            <a:r>
              <a:rPr lang="en-US" dirty="0" smtClean="0">
                <a:latin typeface="Times New Roman" pitchFamily="18" charset="0"/>
                <a:cs typeface="Times New Roman" pitchFamily="18" charset="0"/>
              </a:rPr>
              <a:t>Sonia </a:t>
            </a:r>
            <a:r>
              <a:rPr lang="en-US" dirty="0" smtClean="0">
                <a:latin typeface="Times New Roman" pitchFamily="18" charset="0"/>
                <a:cs typeface="Times New Roman" pitchFamily="18" charset="0"/>
              </a:rPr>
              <a:t>created art using painting, set and textile design in </a:t>
            </a:r>
          </a:p>
          <a:p>
            <a:pPr lvl="0">
              <a:spcBef>
                <a:spcPct val="0"/>
              </a:spcBef>
              <a:buFont typeface="Arial" pitchFamily="34" charset="0"/>
              <a:buChar char="•"/>
              <a:defRPr/>
            </a:pPr>
            <a:r>
              <a:rPr lang="en-US" dirty="0" smtClean="0">
                <a:latin typeface="Times New Roman" pitchFamily="18" charset="0"/>
                <a:cs typeface="Times New Roman" pitchFamily="18" charset="0"/>
              </a:rPr>
              <a:t> Furniture</a:t>
            </a:r>
          </a:p>
          <a:p>
            <a:pPr lvl="0">
              <a:spcBef>
                <a:spcPct val="0"/>
              </a:spcBef>
              <a:buFont typeface="Arial" pitchFamily="34" charset="0"/>
              <a:buChar char="•"/>
              <a:defRPr/>
            </a:pPr>
            <a:r>
              <a:rPr lang="en-US" dirty="0" smtClean="0">
                <a:latin typeface="Times New Roman" pitchFamily="18" charset="0"/>
                <a:cs typeface="Times New Roman" pitchFamily="18" charset="0"/>
              </a:rPr>
              <a:t> Fabrics</a:t>
            </a:r>
          </a:p>
          <a:p>
            <a:pPr lvl="0">
              <a:spcBef>
                <a:spcPct val="0"/>
              </a:spcBef>
              <a:buFont typeface="Arial" pitchFamily="34" charset="0"/>
              <a:buChar char="•"/>
              <a:defRPr/>
            </a:pPr>
            <a:r>
              <a:rPr lang="en-US" dirty="0" smtClean="0">
                <a:latin typeface="Times New Roman" pitchFamily="18" charset="0"/>
                <a:cs typeface="Times New Roman" pitchFamily="18" charset="0"/>
              </a:rPr>
              <a:t> Wall coverings</a:t>
            </a:r>
          </a:p>
          <a:p>
            <a:pPr lvl="0">
              <a:spcBef>
                <a:spcPct val="0"/>
              </a:spcBef>
              <a:buFont typeface="Arial" pitchFamily="34" charset="0"/>
              <a:buChar char="•"/>
              <a:defRPr/>
            </a:pPr>
            <a:r>
              <a:rPr lang="en-US" dirty="0" smtClean="0">
                <a:latin typeface="Times New Roman" pitchFamily="18" charset="0"/>
                <a:cs typeface="Times New Roman" pitchFamily="18" charset="0"/>
              </a:rPr>
              <a:t> Clothing </a:t>
            </a:r>
          </a:p>
          <a:p>
            <a:pPr lvl="0">
              <a:spcBef>
                <a:spcPct val="0"/>
              </a:spcBef>
              <a:defRPr/>
            </a:pPr>
            <a:endParaRPr lang="en-US" dirty="0" smtClean="0">
              <a:latin typeface="Times New Roman" pitchFamily="18" charset="0"/>
              <a:cs typeface="Times New Roman" pitchFamily="18" charset="0"/>
            </a:endParaRPr>
          </a:p>
          <a:p>
            <a:pPr lvl="0">
              <a:spcBef>
                <a:spcPct val="0"/>
              </a:spcBef>
              <a:defRPr/>
            </a:pPr>
            <a:r>
              <a:rPr lang="en-US" dirty="0" smtClean="0">
                <a:latin typeface="Times New Roman" pitchFamily="18" charset="0"/>
                <a:cs typeface="Times New Roman" pitchFamily="18" charset="0"/>
              </a:rPr>
              <a:t>She designed them using something called </a:t>
            </a:r>
            <a:r>
              <a:rPr lang="en-US" b="1" dirty="0" smtClean="0">
                <a:latin typeface="Times New Roman" pitchFamily="18" charset="0"/>
                <a:cs typeface="Times New Roman" pitchFamily="18" charset="0"/>
              </a:rPr>
              <a:t>geometric abstraction</a:t>
            </a:r>
          </a:p>
          <a:p>
            <a:pPr lvl="0">
              <a:spcBef>
                <a:spcPct val="0"/>
              </a:spcBef>
              <a:defRPr/>
            </a:pPr>
            <a:endParaRPr lang="en-US" b="1" u="sng" dirty="0" smtClean="0">
              <a:latin typeface="Times New Roman" pitchFamily="18" charset="0"/>
              <a:cs typeface="Times New Roman" pitchFamily="18" charset="0"/>
            </a:endParaRPr>
          </a:p>
          <a:p>
            <a:pPr lvl="0">
              <a:spcBef>
                <a:spcPct val="0"/>
              </a:spcBef>
              <a:defRPr/>
            </a:pPr>
            <a:r>
              <a:rPr lang="en-US" dirty="0" smtClean="0">
                <a:latin typeface="Times New Roman" pitchFamily="18" charset="0"/>
                <a:cs typeface="Times New Roman" pitchFamily="18" charset="0"/>
              </a:rPr>
              <a:t>Geometry is all about lines, shapes and angles.  Think of some basic shapes – squares, triangles, circles, rectangles.  Some artists use these shapes to build, draw and design their artwork.  </a:t>
            </a:r>
          </a:p>
          <a:p>
            <a:pPr lvl="0">
              <a:spcBef>
                <a:spcPct val="0"/>
              </a:spcBef>
              <a:defRPr/>
            </a:pPr>
            <a:endParaRPr lang="en-US" dirty="0" smtClean="0">
              <a:latin typeface="Times New Roman" pitchFamily="18" charset="0"/>
              <a:cs typeface="Times New Roman" pitchFamily="18" charset="0"/>
            </a:endParaRPr>
          </a:p>
          <a:p>
            <a:pPr lvl="0">
              <a:spcBef>
                <a:spcPct val="0"/>
              </a:spcBef>
              <a:defRPr/>
            </a:pPr>
            <a:r>
              <a:rPr lang="en-US" dirty="0" smtClean="0">
                <a:latin typeface="Times New Roman" pitchFamily="18" charset="0"/>
                <a:cs typeface="Times New Roman" pitchFamily="18" charset="0"/>
              </a:rPr>
              <a:t>Abstraction is when you create art that is not focused on making something look real.  It is all about lines and shapes and colors.</a:t>
            </a:r>
            <a:endParaRPr lang="en-US" dirty="0"/>
          </a:p>
        </p:txBody>
      </p:sp>
      <p:pic>
        <p:nvPicPr>
          <p:cNvPr id="7" name="Picture 6" descr="Image result for sonia delaunay flamanco artwork&quot;"/>
          <p:cNvPicPr>
            <a:picLocks noChangeAspect="1" noChangeArrowheads="1"/>
          </p:cNvPicPr>
          <p:nvPr/>
        </p:nvPicPr>
        <p:blipFill>
          <a:blip r:embed="rId2" cstate="print"/>
          <a:srcRect/>
          <a:stretch>
            <a:fillRect/>
          </a:stretch>
        </p:blipFill>
        <p:spPr bwMode="auto">
          <a:xfrm>
            <a:off x="4419600" y="381000"/>
            <a:ext cx="4343400" cy="5817054"/>
          </a:xfrm>
          <a:prstGeom prst="rect">
            <a:avLst/>
          </a:prstGeom>
          <a:noFill/>
        </p:spPr>
      </p:pic>
      <p:sp>
        <p:nvSpPr>
          <p:cNvPr id="8" name="TextBox 7"/>
          <p:cNvSpPr txBox="1"/>
          <p:nvPr/>
        </p:nvSpPr>
        <p:spPr>
          <a:xfrm>
            <a:off x="5029200" y="6248400"/>
            <a:ext cx="3352800" cy="369332"/>
          </a:xfrm>
          <a:prstGeom prst="rect">
            <a:avLst/>
          </a:prstGeom>
          <a:noFill/>
        </p:spPr>
        <p:txBody>
          <a:bodyPr wrap="square" rtlCol="0">
            <a:spAutoFit/>
          </a:bodyPr>
          <a:lstStyle/>
          <a:p>
            <a:pPr algn="ctr"/>
            <a:r>
              <a:rPr lang="en-US" dirty="0" smtClean="0"/>
              <a:t> "Flamenco Dancer" 1916</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r>
              <a:rPr lang="en-US" sz="2000" dirty="0" smtClean="0">
                <a:latin typeface="Times New Roman" pitchFamily="18" charset="0"/>
                <a:cs typeface="Times New Roman" pitchFamily="18" charset="0"/>
              </a:rPr>
              <a:t>For 1300 years art was only considered valued if there were realistic looking things.  Artists often painted people or objects and focused on how light and shadows made the objects look 3-dimentional.</a:t>
            </a:r>
            <a:endParaRPr lang="en-US" sz="2000" dirty="0">
              <a:latin typeface="Times New Roman" pitchFamily="18" charset="0"/>
              <a:cs typeface="Times New Roman" pitchFamily="18" charset="0"/>
            </a:endParaRPr>
          </a:p>
        </p:txBody>
      </p:sp>
      <p:pic>
        <p:nvPicPr>
          <p:cNvPr id="4" name="Picture 2" descr="https://www.invaluable.com/blog/wp-content/uploads/2018/11/art-movements-timeline-hero.jpg"/>
          <p:cNvPicPr>
            <a:picLocks noGrp="1" noChangeAspect="1" noChangeArrowheads="1"/>
          </p:cNvPicPr>
          <p:nvPr>
            <p:ph idx="1"/>
          </p:nvPr>
        </p:nvPicPr>
        <p:blipFill>
          <a:blip r:embed="rId2" cstate="print"/>
          <a:srcRect/>
          <a:stretch>
            <a:fillRect/>
          </a:stretch>
        </p:blipFill>
        <p:spPr bwMode="auto">
          <a:xfrm>
            <a:off x="838200" y="1905000"/>
            <a:ext cx="7467839" cy="4525963"/>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3276600" cy="6096000"/>
          </a:xfrm>
        </p:spPr>
        <p:txBody>
          <a:bodyPr>
            <a:normAutofit/>
          </a:bodyPr>
          <a:lstStyle/>
          <a:p>
            <a:r>
              <a:rPr lang="en-US" sz="2000" dirty="0" smtClean="0">
                <a:latin typeface="Times New Roman" pitchFamily="18" charset="0"/>
                <a:cs typeface="Times New Roman" pitchFamily="18" charset="0"/>
              </a:rPr>
              <a:t>Nearly 150 years ago, artist started changing the way we look at art.  They started focusing on concepts and non-realistic looking things.  Instead of focusing on the skill of light and shadows, they focused more on emotions and colors.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Check out this artwork from </a:t>
            </a:r>
            <a:r>
              <a:rPr lang="en-US" sz="2000" dirty="0" smtClean="0">
                <a:latin typeface="Times New Roman" pitchFamily="18" charset="0"/>
                <a:cs typeface="Times New Roman" pitchFamily="18" charset="0"/>
              </a:rPr>
              <a:t>Sonia Delaunay.  </a:t>
            </a:r>
            <a:r>
              <a:rPr lang="en-US" sz="2000" dirty="0" smtClean="0">
                <a:latin typeface="Times New Roman" pitchFamily="18" charset="0"/>
                <a:cs typeface="Times New Roman" pitchFamily="18" charset="0"/>
              </a:rPr>
              <a:t>It meant one thing to </a:t>
            </a:r>
            <a:r>
              <a:rPr lang="en-US" sz="2000" dirty="0" smtClean="0">
                <a:latin typeface="Times New Roman" pitchFamily="18" charset="0"/>
                <a:cs typeface="Times New Roman" pitchFamily="18" charset="0"/>
              </a:rPr>
              <a:t>her.  </a:t>
            </a:r>
            <a:r>
              <a:rPr lang="en-US" sz="2000" dirty="0" smtClean="0">
                <a:latin typeface="Times New Roman" pitchFamily="18" charset="0"/>
                <a:cs typeface="Times New Roman" pitchFamily="18" charset="0"/>
              </a:rPr>
              <a:t>But the longer you look at it, it may mean something different to you.  And it might make you feel a certain way by looking at it.</a:t>
            </a:r>
            <a:endParaRPr lang="en-US" sz="2000" dirty="0">
              <a:latin typeface="Times New Roman" pitchFamily="18" charset="0"/>
              <a:cs typeface="Times New Roman" pitchFamily="18" charset="0"/>
            </a:endParaRPr>
          </a:p>
        </p:txBody>
      </p:sp>
      <p:pic>
        <p:nvPicPr>
          <p:cNvPr id="6" name="Picture 2" descr="Find Holiday Gift Perfection in 'Sonia Delaunay: Art, Design and Fashion'"/>
          <p:cNvPicPr>
            <a:picLocks noChangeAspect="1" noChangeArrowheads="1"/>
          </p:cNvPicPr>
          <p:nvPr/>
        </p:nvPicPr>
        <p:blipFill>
          <a:blip r:embed="rId2" cstate="print"/>
          <a:srcRect/>
          <a:stretch>
            <a:fillRect/>
          </a:stretch>
        </p:blipFill>
        <p:spPr bwMode="auto">
          <a:xfrm>
            <a:off x="4495800" y="304800"/>
            <a:ext cx="3810000" cy="5857876"/>
          </a:xfrm>
          <a:prstGeom prst="rect">
            <a:avLst/>
          </a:prstGeom>
          <a:noFill/>
        </p:spPr>
      </p:pic>
      <p:sp>
        <p:nvSpPr>
          <p:cNvPr id="7" name="TextBox 6"/>
          <p:cNvSpPr txBox="1"/>
          <p:nvPr/>
        </p:nvSpPr>
        <p:spPr>
          <a:xfrm>
            <a:off x="5410200" y="6248400"/>
            <a:ext cx="2514600" cy="381000"/>
          </a:xfrm>
          <a:prstGeom prst="rect">
            <a:avLst/>
          </a:prstGeom>
          <a:noFill/>
        </p:spPr>
        <p:txBody>
          <a:bodyPr wrap="square" rtlCol="0">
            <a:spAutoFit/>
          </a:bodyPr>
          <a:lstStyle/>
          <a:p>
            <a:pPr algn="ctr"/>
            <a:r>
              <a:rPr lang="en-US" dirty="0" smtClean="0"/>
              <a:t>Gouache, 1938</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sz="2200" b="1" u="sng" dirty="0" smtClean="0">
                <a:latin typeface="Times New Roman" pitchFamily="18" charset="0"/>
                <a:cs typeface="Times New Roman" pitchFamily="18" charset="0"/>
              </a:rPr>
              <a:t/>
            </a:r>
            <a:br>
              <a:rPr lang="en-US" sz="2200" b="1" u="sng"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There were two important styles of art at the time Sonia made her artwork.</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Orphism</a:t>
            </a:r>
            <a:r>
              <a:rPr lang="en-US" sz="2200" dirty="0" smtClean="0">
                <a:latin typeface="Times New Roman" pitchFamily="18" charset="0"/>
                <a:cs typeface="Times New Roman" pitchFamily="18" charset="0"/>
              </a:rPr>
              <a:t> 1912</a:t>
            </a:r>
            <a:br>
              <a:rPr lang="en-US" sz="2200"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Cubism</a:t>
            </a:r>
            <a:r>
              <a:rPr lang="en-US" sz="2200" dirty="0" smtClean="0">
                <a:latin typeface="Times New Roman" pitchFamily="18" charset="0"/>
                <a:cs typeface="Times New Roman" pitchFamily="18" charset="0"/>
              </a:rPr>
              <a:t> 1904-1917</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Both styles focused on strong </a:t>
            </a:r>
            <a:r>
              <a:rPr lang="en-US" sz="2200" dirty="0" smtClean="0">
                <a:latin typeface="Times New Roman" pitchFamily="18" charset="0"/>
                <a:cs typeface="Times New Roman" pitchFamily="18" charset="0"/>
              </a:rPr>
              <a:t>c</a:t>
            </a:r>
            <a:r>
              <a:rPr lang="en-US" sz="2200" dirty="0" smtClean="0">
                <a:latin typeface="Times New Roman" pitchFamily="18" charset="0"/>
                <a:cs typeface="Times New Roman" pitchFamily="18" charset="0"/>
              </a:rPr>
              <a:t>olors </a:t>
            </a:r>
            <a:r>
              <a:rPr lang="en-US" sz="2200" dirty="0" smtClean="0">
                <a:latin typeface="Times New Roman" pitchFamily="18" charset="0"/>
                <a:cs typeface="Times New Roman" pitchFamily="18" charset="0"/>
              </a:rPr>
              <a:t>and </a:t>
            </a:r>
            <a:r>
              <a:rPr lang="en-US" sz="2200" dirty="0" smtClean="0">
                <a:latin typeface="Times New Roman" pitchFamily="18" charset="0"/>
                <a:cs typeface="Times New Roman" pitchFamily="18" charset="0"/>
              </a:rPr>
              <a:t>geometric </a:t>
            </a:r>
            <a:r>
              <a:rPr lang="en-US" sz="2200" dirty="0" smtClean="0">
                <a:latin typeface="Times New Roman" pitchFamily="18" charset="0"/>
                <a:cs typeface="Times New Roman" pitchFamily="18" charset="0"/>
              </a:rPr>
              <a:t>s</a:t>
            </a:r>
            <a:r>
              <a:rPr lang="en-US" sz="2200" dirty="0" smtClean="0">
                <a:latin typeface="Times New Roman" pitchFamily="18" charset="0"/>
                <a:cs typeface="Times New Roman" pitchFamily="18" charset="0"/>
              </a:rPr>
              <a:t>hapes </a:t>
            </a:r>
            <a:r>
              <a:rPr lang="en-US" dirty="0" smtClean="0"/>
              <a:t/>
            </a:r>
            <a:br>
              <a:rPr lang="en-US" dirty="0" smtClean="0"/>
            </a:br>
            <a:endParaRPr lang="en-US" dirty="0"/>
          </a:p>
        </p:txBody>
      </p:sp>
      <p:pic>
        <p:nvPicPr>
          <p:cNvPr id="4" name="Picture 2" descr="Prismes électriques, 1913-1914, by Sonia Delaunay. © Pracusa 2013057. © Davis Museum at Wellesley College, Wellesley, MA, Gift of Mr. Theodore Racoosin."/>
          <p:cNvPicPr>
            <a:picLocks noChangeAspect="1" noChangeArrowheads="1"/>
          </p:cNvPicPr>
          <p:nvPr/>
        </p:nvPicPr>
        <p:blipFill>
          <a:blip r:embed="rId2" cstate="print"/>
          <a:srcRect/>
          <a:stretch>
            <a:fillRect/>
          </a:stretch>
        </p:blipFill>
        <p:spPr bwMode="auto">
          <a:xfrm>
            <a:off x="2514600" y="1676400"/>
            <a:ext cx="4114800" cy="497205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391400" cy="1295400"/>
          </a:xfrm>
        </p:spPr>
        <p:txBody>
          <a:bodyPr>
            <a:normAutofit fontScale="90000"/>
          </a:bodyPr>
          <a:lstStyle/>
          <a:p>
            <a:r>
              <a:rPr lang="en-US" sz="2000" dirty="0" smtClean="0"/>
              <a:t/>
            </a:r>
            <a:br>
              <a:rPr lang="en-US" sz="2000" dirty="0" smtClean="0"/>
            </a:br>
            <a:r>
              <a:rPr lang="en-US" sz="2000" dirty="0" smtClean="0"/>
              <a:t/>
            </a:r>
            <a:br>
              <a:rPr lang="en-US" sz="2000" dirty="0" smtClean="0"/>
            </a:br>
            <a:r>
              <a:rPr lang="en-US" dirty="0" smtClean="0">
                <a:latin typeface="Times New Roman" pitchFamily="18" charset="0"/>
                <a:cs typeface="Times New Roman" pitchFamily="18" charset="0"/>
              </a:rPr>
              <a:t>What inspired her artwork?</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000" dirty="0"/>
              <a:t/>
            </a:r>
            <a:br>
              <a:rPr lang="en-US" sz="2000" dirty="0"/>
            </a:br>
            <a:endParaRPr lang="en-US" sz="2000" dirty="0"/>
          </a:p>
        </p:txBody>
      </p:sp>
      <p:sp>
        <p:nvSpPr>
          <p:cNvPr id="3074" name="AutoShape 2" descr="Image result for ww1 w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Image result for ww1 w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0" name="Picture 8" descr="Image result for Inventions at turn of 1900s"/>
          <p:cNvPicPr>
            <a:picLocks noChangeAspect="1" noChangeArrowheads="1"/>
          </p:cNvPicPr>
          <p:nvPr/>
        </p:nvPicPr>
        <p:blipFill>
          <a:blip r:embed="rId2" cstate="print"/>
          <a:srcRect/>
          <a:stretch>
            <a:fillRect/>
          </a:stretch>
        </p:blipFill>
        <p:spPr bwMode="auto">
          <a:xfrm>
            <a:off x="533400" y="3124199"/>
            <a:ext cx="3657600" cy="2551471"/>
          </a:xfrm>
          <a:prstGeom prst="rect">
            <a:avLst/>
          </a:prstGeom>
          <a:noFill/>
        </p:spPr>
      </p:pic>
      <p:pic>
        <p:nvPicPr>
          <p:cNvPr id="3082" name="Picture 10" descr="Image result for Inventions at turn of 1900s movies"/>
          <p:cNvPicPr>
            <a:picLocks noChangeAspect="1" noChangeArrowheads="1"/>
          </p:cNvPicPr>
          <p:nvPr/>
        </p:nvPicPr>
        <p:blipFill>
          <a:blip r:embed="rId3" cstate="print"/>
          <a:srcRect/>
          <a:stretch>
            <a:fillRect/>
          </a:stretch>
        </p:blipFill>
        <p:spPr bwMode="auto">
          <a:xfrm>
            <a:off x="4343400" y="3124200"/>
            <a:ext cx="4178711" cy="2590800"/>
          </a:xfrm>
          <a:prstGeom prst="rect">
            <a:avLst/>
          </a:prstGeom>
          <a:noFill/>
        </p:spPr>
      </p:pic>
      <p:sp>
        <p:nvSpPr>
          <p:cNvPr id="8" name="TextBox 7"/>
          <p:cNvSpPr txBox="1"/>
          <p:nvPr/>
        </p:nvSpPr>
        <p:spPr>
          <a:xfrm>
            <a:off x="457200" y="1447800"/>
            <a:ext cx="830580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At the beginning of the 1900’s many new inventions were changing in the world. Not only was transportation moving faster with the invention of the car, motion pictures were exploring how images could move on a reel to make movies.  Sonia loved the idea of making artwork that felt like it was moving.</a:t>
            </a: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Huge impact on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the styles of the 1920’s</a:t>
            </a:r>
            <a:endParaRPr lang="en-US" sz="3600" dirty="0">
              <a:latin typeface="Times New Roman" pitchFamily="18" charset="0"/>
              <a:cs typeface="Times New Roman" pitchFamily="18" charset="0"/>
            </a:endParaRPr>
          </a:p>
        </p:txBody>
      </p:sp>
      <p:pic>
        <p:nvPicPr>
          <p:cNvPr id="41986" name="Picture 2" descr="Two models wearing fur coats designed by Sonia Delaunay and manufactured by Heim, with the car belonging to the journalist Kaplan and painted after one of Sonia Delaunay’s fabrics, in front of the Pavillon du Tourisme designed by Mallet-Stevens, International Exposition of Modern Industrial and Decorative Arts, Paris 1925. Bibliothèque nationale de France, Paris. Courtesy Tate Modern."/>
          <p:cNvPicPr>
            <a:picLocks noChangeAspect="1" noChangeArrowheads="1"/>
          </p:cNvPicPr>
          <p:nvPr/>
        </p:nvPicPr>
        <p:blipFill>
          <a:blip r:embed="rId2" cstate="print"/>
          <a:srcRect/>
          <a:stretch>
            <a:fillRect/>
          </a:stretch>
        </p:blipFill>
        <p:spPr bwMode="auto">
          <a:xfrm>
            <a:off x="685800" y="1600200"/>
            <a:ext cx="4198399" cy="3124200"/>
          </a:xfrm>
          <a:prstGeom prst="rect">
            <a:avLst/>
          </a:prstGeom>
          <a:noFill/>
        </p:spPr>
      </p:pic>
      <p:pic>
        <p:nvPicPr>
          <p:cNvPr id="41988" name="Picture 4" descr="Simultaneous Dresses (The three women)"/>
          <p:cNvPicPr>
            <a:picLocks noChangeAspect="1" noChangeArrowheads="1"/>
          </p:cNvPicPr>
          <p:nvPr/>
        </p:nvPicPr>
        <p:blipFill>
          <a:blip r:embed="rId3" cstate="print"/>
          <a:srcRect/>
          <a:stretch>
            <a:fillRect/>
          </a:stretch>
        </p:blipFill>
        <p:spPr bwMode="auto">
          <a:xfrm>
            <a:off x="5105400" y="1524000"/>
            <a:ext cx="3249662" cy="4191000"/>
          </a:xfrm>
          <a:prstGeom prst="rect">
            <a:avLst/>
          </a:prstGeom>
          <a:noFill/>
        </p:spPr>
      </p:pic>
      <p:sp>
        <p:nvSpPr>
          <p:cNvPr id="5" name="Rectangle 4"/>
          <p:cNvSpPr/>
          <p:nvPr/>
        </p:nvSpPr>
        <p:spPr>
          <a:xfrm>
            <a:off x="6172200" y="6019800"/>
            <a:ext cx="1524776" cy="369332"/>
          </a:xfrm>
          <a:prstGeom prst="rect">
            <a:avLst/>
          </a:prstGeom>
        </p:spPr>
        <p:txBody>
          <a:bodyPr wrap="none">
            <a:spAutoFit/>
          </a:bodyPr>
          <a:lstStyle/>
          <a:p>
            <a:r>
              <a:rPr lang="en-US" dirty="0" smtClean="0">
                <a:latin typeface="Times New Roman" pitchFamily="18" charset="0"/>
                <a:cs typeface="Times New Roman" pitchFamily="18" charset="0"/>
              </a:rPr>
              <a:t>Ballets </a:t>
            </a:r>
            <a:r>
              <a:rPr lang="en-US" dirty="0" err="1" smtClean="0">
                <a:latin typeface="Times New Roman" pitchFamily="18" charset="0"/>
                <a:cs typeface="Times New Roman" pitchFamily="18" charset="0"/>
              </a:rPr>
              <a:t>Russes</a:t>
            </a:r>
            <a:endParaRPr lang="en-US" dirty="0">
              <a:latin typeface="Times New Roman" pitchFamily="18" charset="0"/>
              <a:cs typeface="Times New Roman" pitchFamily="18" charset="0"/>
            </a:endParaRPr>
          </a:p>
        </p:txBody>
      </p:sp>
      <p:sp>
        <p:nvSpPr>
          <p:cNvPr id="6" name="TextBox 5"/>
          <p:cNvSpPr txBox="1"/>
          <p:nvPr/>
        </p:nvSpPr>
        <p:spPr>
          <a:xfrm>
            <a:off x="685800" y="4876800"/>
            <a:ext cx="419100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Check out this car and outfits designed by Sonia.  She created </a:t>
            </a:r>
            <a:r>
              <a:rPr lang="en-US" dirty="0" smtClean="0">
                <a:latin typeface="Times New Roman" pitchFamily="18" charset="0"/>
                <a:cs typeface="Times New Roman" pitchFamily="18" charset="0"/>
              </a:rPr>
              <a:t>rhythm, motion and depth through overlapping patches of vibrant </a:t>
            </a:r>
            <a:r>
              <a:rPr lang="en-US" dirty="0" smtClean="0">
                <a:latin typeface="Times New Roman" pitchFamily="18" charset="0"/>
                <a:cs typeface="Times New Roman" pitchFamily="18" charset="0"/>
              </a:rPr>
              <a:t>hues (colors).</a:t>
            </a:r>
            <a:endParaRPr lang="en-US" dirty="0">
              <a:latin typeface="Times New Roman" pitchFamily="18" charset="0"/>
              <a:cs typeface="Times New Roman"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mage result for sonia delaunay artwork&quot;"/>
          <p:cNvPicPr>
            <a:picLocks noChangeAspect="1" noChangeArrowheads="1"/>
          </p:cNvPicPr>
          <p:nvPr/>
        </p:nvPicPr>
        <p:blipFill>
          <a:blip r:embed="rId2" cstate="print"/>
          <a:srcRect/>
          <a:stretch>
            <a:fillRect/>
          </a:stretch>
        </p:blipFill>
        <p:spPr bwMode="auto">
          <a:xfrm>
            <a:off x="0" y="1143000"/>
            <a:ext cx="9144000" cy="4572000"/>
          </a:xfrm>
          <a:prstGeom prst="rect">
            <a:avLst/>
          </a:prstGeom>
          <a:noFill/>
        </p:spPr>
      </p:pic>
      <p:sp>
        <p:nvSpPr>
          <p:cNvPr id="3" name="TextBox 2"/>
          <p:cNvSpPr txBox="1"/>
          <p:nvPr/>
        </p:nvSpPr>
        <p:spPr>
          <a:xfrm>
            <a:off x="609600" y="6019800"/>
            <a:ext cx="7772400" cy="707886"/>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This is how Sonia drew design ideas for clothing.  </a:t>
            </a:r>
          </a:p>
          <a:p>
            <a:pPr algn="ctr"/>
            <a:r>
              <a:rPr lang="en-US" sz="2000" dirty="0" smtClean="0">
                <a:latin typeface="Times New Roman" pitchFamily="18" charset="0"/>
                <a:cs typeface="Times New Roman" pitchFamily="18" charset="0"/>
              </a:rPr>
              <a:t>This drawing is artwork all itself.</a:t>
            </a:r>
            <a:endParaRPr lang="en-US" sz="2000" dirty="0">
              <a:latin typeface="Times New Roman" pitchFamily="18" charset="0"/>
              <a:cs typeface="Times New Roman" pitchFamily="18" charset="0"/>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2496</TotalTime>
  <Words>630</Words>
  <Application>Microsoft Office PowerPoint</Application>
  <PresentationFormat>On-screen Show (4:3)</PresentationFormat>
  <Paragraphs>63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Slide 1</vt:lpstr>
      <vt:lpstr>Born: November 14, 1885  Died: December 5, 1979  Married to famous Art Master Robert Delaunay  </vt:lpstr>
      <vt:lpstr>Slide 3</vt:lpstr>
      <vt:lpstr>For 1300 years art was only considered valued if there were realistic looking things.  Artists often painted people or objects and focused on how light and shadows made the objects look 3-dimentional.</vt:lpstr>
      <vt:lpstr>Nearly 150 years ago, artist started changing the way we look at art.  They started focusing on concepts and non-realistic looking things.  Instead of focusing on the skill of light and shadows, they focused more on emotions and colors.    Check out this artwork from Sonia Delaunay.  It meant one thing to her.  But the longer you look at it, it may mean something different to you.  And it might make you feel a certain way by looking at it.</vt:lpstr>
      <vt:lpstr> There were two important styles of art at the time Sonia made her artwork. Orphism 1912 Cubism 1904-1917 Both styles focused on strong colors and geometric shapes  </vt:lpstr>
      <vt:lpstr>  What inspired her artwork?  </vt:lpstr>
      <vt:lpstr>Huge impact on  the styles of the 1920’s</vt:lpstr>
      <vt:lpstr>Slide 9</vt:lpstr>
      <vt:lpstr>Slide 10</vt:lpstr>
      <vt:lpstr>Slide 11</vt:lpstr>
      <vt:lpstr>Slide 12</vt:lpstr>
      <vt:lpstr>Le Bal Bullier (1913)</vt:lpstr>
      <vt:lpstr>Salon des Tuileries (1938) </vt:lpstr>
      <vt:lpstr>She was the first living female artist to have a retrospective (a sample of her artwork) exhibition at the Louvre in France in 1964. In 1975 she was given a special award with the French Legion of Honor.</vt:lpstr>
      <vt:lpstr>Make your own Sonia Delaunay Art</vt:lpstr>
      <vt:lpstr>Rhythm, 1938</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Joan Miro</dc:title>
  <dc:creator>Newton</dc:creator>
  <cp:lastModifiedBy>Newton</cp:lastModifiedBy>
  <cp:revision>121</cp:revision>
  <dcterms:created xsi:type="dcterms:W3CDTF">2019-10-24T20:23:48Z</dcterms:created>
  <dcterms:modified xsi:type="dcterms:W3CDTF">2020-03-31T05:08:34Z</dcterms:modified>
</cp:coreProperties>
</file>